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5"/>
  </p:notesMasterIdLst>
  <p:sldIdLst>
    <p:sldId id="256" r:id="rId2"/>
    <p:sldId id="419" r:id="rId3"/>
    <p:sldId id="348" r:id="rId4"/>
    <p:sldId id="349" r:id="rId5"/>
    <p:sldId id="412" r:id="rId6"/>
    <p:sldId id="414" r:id="rId7"/>
    <p:sldId id="350" r:id="rId8"/>
    <p:sldId id="351" r:id="rId9"/>
    <p:sldId id="353" r:id="rId10"/>
    <p:sldId id="352" r:id="rId11"/>
    <p:sldId id="354" r:id="rId12"/>
    <p:sldId id="418" r:id="rId13"/>
    <p:sldId id="355" r:id="rId14"/>
    <p:sldId id="361" r:id="rId15"/>
    <p:sldId id="357" r:id="rId16"/>
    <p:sldId id="408" r:id="rId17"/>
    <p:sldId id="358" r:id="rId18"/>
    <p:sldId id="363" r:id="rId19"/>
    <p:sldId id="359" r:id="rId20"/>
    <p:sldId id="364" r:id="rId21"/>
    <p:sldId id="365" r:id="rId22"/>
    <p:sldId id="366" r:id="rId23"/>
    <p:sldId id="367" r:id="rId24"/>
    <p:sldId id="368" r:id="rId25"/>
    <p:sldId id="369" r:id="rId26"/>
    <p:sldId id="370" r:id="rId27"/>
    <p:sldId id="371" r:id="rId28"/>
    <p:sldId id="385" r:id="rId29"/>
    <p:sldId id="373" r:id="rId30"/>
    <p:sldId id="372" r:id="rId31"/>
    <p:sldId id="374" r:id="rId32"/>
    <p:sldId id="410" r:id="rId33"/>
    <p:sldId id="375" r:id="rId34"/>
    <p:sldId id="376" r:id="rId35"/>
    <p:sldId id="377" r:id="rId36"/>
    <p:sldId id="378" r:id="rId37"/>
    <p:sldId id="380" r:id="rId38"/>
    <p:sldId id="379" r:id="rId39"/>
    <p:sldId id="384" r:id="rId40"/>
    <p:sldId id="386" r:id="rId41"/>
    <p:sldId id="387" r:id="rId42"/>
    <p:sldId id="388" r:id="rId43"/>
    <p:sldId id="389" r:id="rId44"/>
    <p:sldId id="390" r:id="rId45"/>
    <p:sldId id="391" r:id="rId46"/>
    <p:sldId id="393" r:id="rId47"/>
    <p:sldId id="405" r:id="rId48"/>
    <p:sldId id="406" r:id="rId49"/>
    <p:sldId id="407" r:id="rId50"/>
    <p:sldId id="394" r:id="rId51"/>
    <p:sldId id="395" r:id="rId52"/>
    <p:sldId id="396" r:id="rId53"/>
    <p:sldId id="401" r:id="rId54"/>
    <p:sldId id="402" r:id="rId55"/>
    <p:sldId id="403" r:id="rId56"/>
    <p:sldId id="415" r:id="rId57"/>
    <p:sldId id="416" r:id="rId58"/>
    <p:sldId id="417" r:id="rId59"/>
    <p:sldId id="397" r:id="rId60"/>
    <p:sldId id="398" r:id="rId61"/>
    <p:sldId id="399" r:id="rId62"/>
    <p:sldId id="400" r:id="rId63"/>
    <p:sldId id="40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EFF"/>
    <a:srgbClr val="9437FF"/>
    <a:srgbClr val="7A81FF"/>
    <a:srgbClr val="FF6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06"/>
    <p:restoredTop sz="93648"/>
  </p:normalViewPr>
  <p:slideViewPr>
    <p:cSldViewPr snapToGrid="0" snapToObjects="1">
      <p:cViewPr>
        <p:scale>
          <a:sx n="81" d="100"/>
          <a:sy n="81" d="100"/>
        </p:scale>
        <p:origin x="1360"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6CEAD-DD3D-334D-A963-BC72DE2105C5}"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478AD-CFE1-334F-AC71-B5D4CA12F511}" type="slidenum">
              <a:rPr lang="en-US" smtClean="0"/>
              <a:t>‹#›</a:t>
            </a:fld>
            <a:endParaRPr lang="en-US"/>
          </a:p>
        </p:txBody>
      </p:sp>
    </p:spTree>
    <p:extLst>
      <p:ext uri="{BB962C8B-B14F-4D97-AF65-F5344CB8AC3E}">
        <p14:creationId xmlns:p14="http://schemas.microsoft.com/office/powerpoint/2010/main" val="56314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8</a:t>
            </a:fld>
            <a:endParaRPr lang="en-US"/>
          </a:p>
        </p:txBody>
      </p:sp>
    </p:spTree>
    <p:extLst>
      <p:ext uri="{BB962C8B-B14F-4D97-AF65-F5344CB8AC3E}">
        <p14:creationId xmlns:p14="http://schemas.microsoft.com/office/powerpoint/2010/main" val="385148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12</a:t>
            </a:fld>
            <a:endParaRPr lang="en-US"/>
          </a:p>
        </p:txBody>
      </p:sp>
    </p:spTree>
    <p:extLst>
      <p:ext uri="{BB962C8B-B14F-4D97-AF65-F5344CB8AC3E}">
        <p14:creationId xmlns:p14="http://schemas.microsoft.com/office/powerpoint/2010/main" val="168983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46</a:t>
            </a:fld>
            <a:endParaRPr lang="en-US"/>
          </a:p>
        </p:txBody>
      </p:sp>
    </p:spTree>
    <p:extLst>
      <p:ext uri="{BB962C8B-B14F-4D97-AF65-F5344CB8AC3E}">
        <p14:creationId xmlns:p14="http://schemas.microsoft.com/office/powerpoint/2010/main" val="129432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478AD-CFE1-334F-AC71-B5D4CA12F511}" type="slidenum">
              <a:rPr lang="en-US" smtClean="0"/>
              <a:t>62</a:t>
            </a:fld>
            <a:endParaRPr lang="en-US"/>
          </a:p>
        </p:txBody>
      </p:sp>
    </p:spTree>
    <p:extLst>
      <p:ext uri="{BB962C8B-B14F-4D97-AF65-F5344CB8AC3E}">
        <p14:creationId xmlns:p14="http://schemas.microsoft.com/office/powerpoint/2010/main" val="151878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3000"/>
            </a:lvl1pPr>
            <a:lvl2pPr>
              <a:defRPr sz="24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E10013-459B-E649-8F53-4AAACF4AFE97}"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A9939-7C87-5242-9B8B-EEC6284F418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E10013-459B-E649-8F53-4AAACF4AFE97}"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E10013-459B-E649-8F53-4AAACF4AFE97}"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E10013-459B-E649-8F53-4AAACF4AFE97}"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E10013-459B-E649-8F53-4AAACF4AFE97}" type="datetimeFigureOut">
              <a:rPr lang="en-US" smtClean="0"/>
              <a:t>10/31/17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E10013-459B-E649-8F53-4AAACF4AFE97}" type="datetimeFigureOut">
              <a:rPr lang="en-US" smtClean="0"/>
              <a:t>10/31/17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6DA9939-7C87-5242-9B8B-EEC6284F41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10013-459B-E649-8F53-4AAACF4AFE97}"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DA9939-7C87-5242-9B8B-EEC6284F41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E10013-459B-E649-8F53-4AAACF4AFE97}" type="datetimeFigureOut">
              <a:rPr lang="en-US" smtClean="0"/>
              <a:t>10/31/17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6DA9939-7C87-5242-9B8B-EEC6284F418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196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modeling I</a:t>
            </a:r>
            <a:endParaRPr lang="en-US" dirty="0"/>
          </a:p>
        </p:txBody>
      </p:sp>
      <p:sp>
        <p:nvSpPr>
          <p:cNvPr id="3" name="Subtitle 2"/>
          <p:cNvSpPr>
            <a:spLocks noGrp="1"/>
          </p:cNvSpPr>
          <p:nvPr>
            <p:ph type="subTitle" idx="1"/>
          </p:nvPr>
        </p:nvSpPr>
        <p:spPr/>
        <p:txBody>
          <a:bodyPr/>
          <a:lstStyle/>
          <a:p>
            <a:r>
              <a:rPr lang="en-US" dirty="0" smtClean="0"/>
              <a:t>Stephanie J. </a:t>
            </a:r>
            <a:r>
              <a:rPr lang="en-US" dirty="0" err="1" smtClean="0"/>
              <a:t>spielman</a:t>
            </a:r>
            <a:r>
              <a:rPr lang="en-US" dirty="0" smtClean="0"/>
              <a:t>, </a:t>
            </a:r>
            <a:r>
              <a:rPr lang="en-US" dirty="0" err="1" smtClean="0"/>
              <a:t>phd</a:t>
            </a:r>
            <a:endParaRPr lang="en-US" dirty="0" smtClean="0"/>
          </a:p>
          <a:p>
            <a:r>
              <a:rPr lang="en-US" dirty="0" smtClean="0"/>
              <a:t>bio5312, Fall 2017</a:t>
            </a:r>
            <a:endParaRPr lang="en-US" dirty="0"/>
          </a:p>
        </p:txBody>
      </p:sp>
    </p:spTree>
    <p:extLst>
      <p:ext uri="{BB962C8B-B14F-4D97-AF65-F5344CB8AC3E}">
        <p14:creationId xmlns:p14="http://schemas.microsoft.com/office/powerpoint/2010/main" val="129320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ANOVA compares sources </a:t>
            </a:r>
            <a:r>
              <a:rPr lang="en-US" sz="4200" dirty="0"/>
              <a:t>of </a:t>
            </a:r>
            <a:r>
              <a:rPr lang="en-US" sz="4200" i="1" dirty="0"/>
              <a:t>variance</a:t>
            </a:r>
            <a:r>
              <a:rPr lang="en-US" sz="4200" dirty="0"/>
              <a:t> </a:t>
            </a:r>
            <a:r>
              <a:rPr lang="en-US" sz="4200" dirty="0" smtClean="0"/>
              <a:t>using the </a:t>
            </a:r>
            <a:r>
              <a:rPr lang="en-US" sz="4200" b="1" dirty="0"/>
              <a:t>F statistic</a:t>
            </a:r>
            <a:endParaRPr lang="en-US" sz="4200" dirty="0"/>
          </a:p>
        </p:txBody>
      </p:sp>
      <p:sp>
        <p:nvSpPr>
          <p:cNvPr id="3" name="Content Placeholder 2"/>
          <p:cNvSpPr>
            <a:spLocks noGrp="1"/>
          </p:cNvSpPr>
          <p:nvPr>
            <p:ph idx="1"/>
          </p:nvPr>
        </p:nvSpPr>
        <p:spPr>
          <a:xfrm>
            <a:off x="1097280" y="1845734"/>
            <a:ext cx="11094720" cy="4023360"/>
          </a:xfrm>
        </p:spPr>
        <p:txBody>
          <a:bodyPr/>
          <a:lstStyle/>
          <a:p>
            <a:r>
              <a:rPr lang="en-US" dirty="0"/>
              <a:t>Variance </a:t>
            </a:r>
            <a:r>
              <a:rPr lang="en-US" i="1" dirty="0"/>
              <a:t>among </a:t>
            </a:r>
            <a:r>
              <a:rPr lang="en-US" dirty="0"/>
              <a:t>groups is the </a:t>
            </a:r>
            <a:r>
              <a:rPr lang="en-US" b="1" dirty="0"/>
              <a:t>group mean square </a:t>
            </a:r>
            <a:r>
              <a:rPr lang="en-US" dirty="0"/>
              <a:t>(</a:t>
            </a:r>
            <a:r>
              <a:rPr lang="en-US" dirty="0" err="1"/>
              <a:t>MS</a:t>
            </a:r>
            <a:r>
              <a:rPr lang="en-US" baseline="-25000" dirty="0" err="1"/>
              <a:t>group</a:t>
            </a:r>
            <a:r>
              <a:rPr lang="en-US" dirty="0"/>
              <a:t>)</a:t>
            </a:r>
          </a:p>
          <a:p>
            <a:r>
              <a:rPr lang="en-US" dirty="0" smtClean="0"/>
              <a:t>Variance </a:t>
            </a:r>
            <a:r>
              <a:rPr lang="en-US" i="1" dirty="0" smtClean="0"/>
              <a:t>within</a:t>
            </a:r>
            <a:r>
              <a:rPr lang="en-US" dirty="0" smtClean="0"/>
              <a:t> each group is the </a:t>
            </a:r>
            <a:r>
              <a:rPr lang="en-US" b="1" dirty="0" smtClean="0"/>
              <a:t>error mean square</a:t>
            </a:r>
            <a:r>
              <a:rPr lang="en-US" dirty="0" smtClean="0"/>
              <a:t> (</a:t>
            </a:r>
            <a:r>
              <a:rPr lang="en-US" dirty="0" err="1" smtClean="0"/>
              <a:t>MS</a:t>
            </a:r>
            <a:r>
              <a:rPr lang="en-US" baseline="-25000" dirty="0" err="1" smtClean="0"/>
              <a:t>error</a:t>
            </a:r>
            <a:r>
              <a:rPr lang="en-US" dirty="0" smtClean="0"/>
              <a:t>)</a:t>
            </a:r>
          </a:p>
          <a:p>
            <a:pPr lvl="1"/>
            <a:r>
              <a:rPr lang="en-US" dirty="0" smtClean="0"/>
              <a:t>Pooled sample variance</a:t>
            </a:r>
          </a:p>
        </p:txBody>
      </p:sp>
      <p:grpSp>
        <p:nvGrpSpPr>
          <p:cNvPr id="22" name="Group 21"/>
          <p:cNvGrpSpPr/>
          <p:nvPr/>
        </p:nvGrpSpPr>
        <p:grpSpPr>
          <a:xfrm>
            <a:off x="2058245" y="3471144"/>
            <a:ext cx="5109385" cy="2728494"/>
            <a:chOff x="1266963" y="3140600"/>
            <a:chExt cx="5109385" cy="2728494"/>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321" b="7443"/>
            <a:stretch/>
          </p:blipFill>
          <p:spPr>
            <a:xfrm>
              <a:off x="1266963" y="3434336"/>
              <a:ext cx="5033867" cy="2434758"/>
            </a:xfrm>
            <a:prstGeom prst="rect">
              <a:avLst/>
            </a:prstGeom>
          </p:spPr>
        </p:pic>
        <p:cxnSp>
          <p:nvCxnSpPr>
            <p:cNvPr id="11" name="Straight Connector 10"/>
            <p:cNvCxnSpPr/>
            <p:nvPr/>
          </p:nvCxnSpPr>
          <p:spPr>
            <a:xfrm>
              <a:off x="2078183" y="5372269"/>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059084" y="3609970"/>
              <a:ext cx="1529542" cy="2772"/>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6470" y="4925153"/>
              <a:ext cx="959878" cy="430887"/>
            </a:xfrm>
            <a:prstGeom prst="rect">
              <a:avLst/>
            </a:prstGeom>
            <a:noFill/>
          </p:spPr>
          <p:txBody>
            <a:bodyPr wrap="none" rtlCol="0">
              <a:spAutoFit/>
            </a:bodyPr>
            <a:lstStyle/>
            <a:p>
              <a:r>
                <a:rPr lang="en-US" sz="2200" b="1" dirty="0" err="1" smtClean="0"/>
                <a:t>MS</a:t>
              </a:r>
              <a:r>
                <a:rPr lang="en-US" sz="2200" b="1" baseline="-25000" dirty="0" err="1" smtClean="0"/>
                <a:t>error</a:t>
              </a:r>
              <a:endParaRPr lang="en-US" sz="2200" b="1" dirty="0"/>
            </a:p>
          </p:txBody>
        </p:sp>
        <p:sp>
          <p:nvSpPr>
            <p:cNvPr id="17" name="TextBox 16"/>
            <p:cNvSpPr txBox="1"/>
            <p:nvPr/>
          </p:nvSpPr>
          <p:spPr>
            <a:xfrm>
              <a:off x="3237566" y="3140600"/>
              <a:ext cx="1022396" cy="430887"/>
            </a:xfrm>
            <a:prstGeom prst="rect">
              <a:avLst/>
            </a:prstGeom>
            <a:noFill/>
          </p:spPr>
          <p:txBody>
            <a:bodyPr wrap="none" rtlCol="0">
              <a:spAutoFit/>
            </a:bodyPr>
            <a:lstStyle/>
            <a:p>
              <a:r>
                <a:rPr lang="en-US" sz="2200" b="1" dirty="0" err="1" smtClean="0"/>
                <a:t>MS</a:t>
              </a:r>
              <a:r>
                <a:rPr lang="en-US" sz="2200" b="1" baseline="-25000" dirty="0" err="1" smtClean="0"/>
                <a:t>group</a:t>
              </a:r>
              <a:endParaRPr lang="en-US" sz="2200" b="1" dirty="0"/>
            </a:p>
          </p:txBody>
        </p:sp>
        <p:cxnSp>
          <p:nvCxnSpPr>
            <p:cNvPr id="18" name="Straight Connector 17"/>
            <p:cNvCxnSpPr/>
            <p:nvPr/>
          </p:nvCxnSpPr>
          <p:spPr>
            <a:xfrm>
              <a:off x="3361114" y="5140597"/>
              <a:ext cx="1961803"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83896" y="4939008"/>
              <a:ext cx="1539021"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7396481" y="430672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7396481" y="4306721"/>
                <a:ext cx="3674226" cy="105734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74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baseline="-25000" dirty="0" smtClean="0"/>
              </a:p>
              <a:p>
                <a:endParaRPr lang="en-US" dirty="0" smtClean="0"/>
              </a:p>
              <a:p>
                <a:endParaRPr lang="en-US" dirty="0" smtClean="0"/>
              </a:p>
              <a:p>
                <a:r>
                  <a:rPr lang="en-US" dirty="0" err="1" smtClean="0"/>
                  <a:t>df</a:t>
                </a:r>
                <a:r>
                  <a:rPr lang="en-US" dirty="0" smtClean="0"/>
                  <a:t> group =</a:t>
                </a:r>
                <a:r>
                  <a:rPr lang="en-US" i="1" dirty="0" smtClean="0"/>
                  <a:t> </a:t>
                </a:r>
                <a:r>
                  <a:rPr lang="en-US" i="1" dirty="0"/>
                  <a:t>k</a:t>
                </a:r>
                <a:r>
                  <a:rPr lang="en-US" dirty="0"/>
                  <a:t> </a:t>
                </a:r>
                <a:r>
                  <a:rPr lang="mr-IN" dirty="0"/>
                  <a:t>–</a:t>
                </a:r>
                <a:r>
                  <a:rPr lang="en-US" dirty="0"/>
                  <a:t> </a:t>
                </a:r>
                <a:r>
                  <a:rPr lang="en-US" dirty="0" smtClean="0"/>
                  <a:t>1</a:t>
                </a:r>
              </a:p>
              <a:p>
                <a:r>
                  <a:rPr lang="en-US" dirty="0"/>
                  <a:t>df error = </a:t>
                </a:r>
                <a:r>
                  <a:rPr lang="en-US" i="1" dirty="0"/>
                  <a:t>N </a:t>
                </a:r>
                <a:r>
                  <a:rPr lang="mr-IN" i="1" dirty="0"/>
                  <a:t>–</a:t>
                </a:r>
                <a:r>
                  <a:rPr lang="en-US" i="1" dirty="0"/>
                  <a:t> k = </a:t>
                </a:r>
                <a14:m>
                  <m:oMath xmlns:m="http://schemas.openxmlformats.org/officeDocument/2006/math">
                    <m:nary>
                      <m:naryPr>
                        <m:chr m:val="∑"/>
                        <m:subHide m:val="on"/>
                        <m:supHide m:val="on"/>
                        <m:ctrlPr>
                          <a:rPr lang="en-US" i="1">
                            <a:latin typeface="Cambria Math" charset="0"/>
                          </a:rPr>
                        </m:ctrlPr>
                      </m:naryPr>
                      <m:sub/>
                      <m:sup/>
                      <m:e>
                        <m:r>
                          <a:rPr lang="en-US" i="1">
                            <a:latin typeface="Cambria Math" charset="0"/>
                          </a:rPr>
                          <m:t>𝑛</m:t>
                        </m:r>
                        <m:r>
                          <a:rPr lang="en-US" i="1">
                            <a:latin typeface="Cambria Math" charset="0"/>
                          </a:rPr>
                          <m:t>−1</m:t>
                        </m:r>
                      </m:e>
                    </m:nary>
                  </m:oMath>
                </a14:m>
                <a:endParaRPr lang="en-US" dirty="0"/>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97280" y="2097819"/>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097280" y="2097819"/>
                <a:ext cx="3674226" cy="1057341"/>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6575367" y="2097819"/>
            <a:ext cx="5293360" cy="3970020"/>
          </a:xfrm>
          <a:prstGeom prst="rect">
            <a:avLst/>
          </a:prstGeom>
        </p:spPr>
      </p:pic>
      <p:sp>
        <p:nvSpPr>
          <p:cNvPr id="6" name="TextBox 5"/>
          <p:cNvSpPr txBox="1"/>
          <p:nvPr/>
        </p:nvSpPr>
        <p:spPr>
          <a:xfrm>
            <a:off x="8687514" y="6067839"/>
            <a:ext cx="3504486" cy="215444"/>
          </a:xfrm>
          <a:prstGeom prst="rect">
            <a:avLst/>
          </a:prstGeom>
          <a:noFill/>
        </p:spPr>
        <p:txBody>
          <a:bodyPr wrap="none" rtlCol="0">
            <a:spAutoFit/>
          </a:bodyPr>
          <a:lstStyle/>
          <a:p>
            <a:r>
              <a:rPr lang="en-US" sz="800" dirty="0"/>
              <a:t>https://</a:t>
            </a:r>
            <a:r>
              <a:rPr lang="en-US" sz="800" dirty="0" err="1"/>
              <a:t>en.wikipedia.org</a:t>
            </a:r>
            <a:r>
              <a:rPr lang="en-US" sz="800" dirty="0"/>
              <a:t>/wiki/F-distribution#/media/</a:t>
            </a:r>
            <a:r>
              <a:rPr lang="en-US" sz="800" dirty="0" err="1"/>
              <a:t>File:F-distribution_pdf.svg</a:t>
            </a:r>
            <a:endParaRPr lang="en-US" sz="800" dirty="0"/>
          </a:p>
        </p:txBody>
      </p:sp>
      <p:sp>
        <p:nvSpPr>
          <p:cNvPr id="7" name="TextBox 6"/>
          <p:cNvSpPr txBox="1"/>
          <p:nvPr/>
        </p:nvSpPr>
        <p:spPr>
          <a:xfrm>
            <a:off x="4771506" y="5990895"/>
            <a:ext cx="3940233" cy="369332"/>
          </a:xfrm>
          <a:prstGeom prst="rect">
            <a:avLst/>
          </a:prstGeom>
          <a:noFill/>
        </p:spPr>
        <p:txBody>
          <a:bodyPr wrap="square" rtlCol="0">
            <a:spAutoFit/>
          </a:bodyPr>
          <a:lstStyle/>
          <a:p>
            <a:r>
              <a:rPr lang="en-US" b="1" dirty="0" smtClean="0"/>
              <a:t>We use only the upper tail for P-value</a:t>
            </a:r>
            <a:endParaRPr lang="en-US" b="1" dirty="0"/>
          </a:p>
        </p:txBody>
      </p:sp>
    </p:spTree>
    <p:extLst>
      <p:ext uri="{BB962C8B-B14F-4D97-AF65-F5344CB8AC3E}">
        <p14:creationId xmlns:p14="http://schemas.microsoft.com/office/powerpoint/2010/main" val="158073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a:t>
            </a:r>
            <a:r>
              <a:rPr lang="en-US" b="1" dirty="0" smtClean="0"/>
              <a:t>F</a:t>
            </a:r>
            <a:r>
              <a:rPr lang="en-US" dirty="0" smtClean="0"/>
              <a:t> statistic</a:t>
            </a: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316" b="8347"/>
          <a:stretch/>
        </p:blipFill>
        <p:spPr>
          <a:xfrm>
            <a:off x="1940010" y="3504522"/>
            <a:ext cx="2829697" cy="255028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330" b="7490"/>
          <a:stretch/>
        </p:blipFill>
        <p:spPr>
          <a:xfrm>
            <a:off x="7883611" y="3504522"/>
            <a:ext cx="2842054" cy="2613975"/>
          </a:xfrm>
          <a:prstGeom prst="rect">
            <a:avLst/>
          </a:prstGeom>
        </p:spPr>
      </p:pic>
      <p:sp>
        <p:nvSpPr>
          <p:cNvPr id="14" name="TextBox 13"/>
          <p:cNvSpPr txBox="1"/>
          <p:nvPr/>
        </p:nvSpPr>
        <p:spPr>
          <a:xfrm>
            <a:off x="7315199" y="2211860"/>
            <a:ext cx="2825774" cy="89255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false, F </a:t>
            </a:r>
            <a:r>
              <a:rPr lang="en-US" sz="2600" dirty="0"/>
              <a:t>&gt;</a:t>
            </a:r>
            <a:r>
              <a:rPr lang="en-US" sz="2600" b="1" dirty="0"/>
              <a:t> </a:t>
            </a:r>
            <a:r>
              <a:rPr lang="en-US" sz="2600" dirty="0"/>
              <a:t>1 </a:t>
            </a:r>
          </a:p>
          <a:p>
            <a:pPr lvl="1"/>
            <a:r>
              <a:rPr lang="en-US" sz="2600" dirty="0" err="1"/>
              <a:t>MS</a:t>
            </a:r>
            <a:r>
              <a:rPr lang="en-US" sz="2600" baseline="-25000" dirty="0" err="1"/>
              <a:t>group</a:t>
            </a:r>
            <a:r>
              <a:rPr lang="en-US" sz="2600" dirty="0"/>
              <a:t> &gt; </a:t>
            </a:r>
            <a:r>
              <a:rPr lang="en-US" sz="2600" dirty="0" err="1" smtClean="0"/>
              <a:t>MS</a:t>
            </a:r>
            <a:r>
              <a:rPr lang="en-US" sz="2600" baseline="-25000" dirty="0" err="1" smtClean="0"/>
              <a:t>error</a:t>
            </a:r>
            <a:endParaRPr lang="en-US" sz="2600" baseline="-25000" dirty="0"/>
          </a:p>
        </p:txBody>
      </p:sp>
      <p:sp>
        <p:nvSpPr>
          <p:cNvPr id="16" name="TextBox 15"/>
          <p:cNvSpPr txBox="1"/>
          <p:nvPr/>
        </p:nvSpPr>
        <p:spPr>
          <a:xfrm>
            <a:off x="1680519" y="2211860"/>
            <a:ext cx="2875467" cy="1292662"/>
          </a:xfrm>
          <a:prstGeom prst="rect">
            <a:avLst/>
          </a:prstGeom>
          <a:noFill/>
        </p:spPr>
        <p:txBody>
          <a:bodyPr wrap="none" rtlCol="0">
            <a:spAutoFit/>
          </a:bodyPr>
          <a:lstStyle/>
          <a:p>
            <a:r>
              <a:rPr lang="en-US" sz="2600" dirty="0"/>
              <a:t>If H</a:t>
            </a:r>
            <a:r>
              <a:rPr lang="en-US" sz="2600" baseline="-25000" dirty="0"/>
              <a:t>O</a:t>
            </a:r>
            <a:r>
              <a:rPr lang="en-US" sz="2600" dirty="0"/>
              <a:t> is </a:t>
            </a:r>
            <a:r>
              <a:rPr lang="en-US" sz="2600" dirty="0" smtClean="0"/>
              <a:t>true, </a:t>
            </a:r>
            <a:r>
              <a:rPr lang="en-US" sz="2600" dirty="0"/>
              <a:t>F </a:t>
            </a:r>
            <a:r>
              <a:rPr lang="en-US" sz="2600" b="1" dirty="0"/>
              <a:t>≅ </a:t>
            </a:r>
            <a:r>
              <a:rPr lang="en-US" sz="2600" dirty="0"/>
              <a:t>1 </a:t>
            </a:r>
          </a:p>
          <a:p>
            <a:pPr lvl="1"/>
            <a:r>
              <a:rPr lang="en-US" sz="2600" dirty="0" err="1"/>
              <a:t>MS</a:t>
            </a:r>
            <a:r>
              <a:rPr lang="en-US" sz="2600" baseline="-25000" dirty="0" err="1"/>
              <a:t>group</a:t>
            </a:r>
            <a:r>
              <a:rPr lang="en-US" sz="2600" baseline="-25000" dirty="0"/>
              <a:t> </a:t>
            </a:r>
            <a:r>
              <a:rPr lang="en-US" sz="2600" b="1" dirty="0"/>
              <a:t>≅</a:t>
            </a:r>
            <a:r>
              <a:rPr lang="en-US" sz="2600" dirty="0"/>
              <a:t>  </a:t>
            </a:r>
            <a:r>
              <a:rPr lang="en-US" sz="2600" dirty="0" err="1"/>
              <a:t>MS</a:t>
            </a:r>
            <a:r>
              <a:rPr lang="en-US" sz="2600" baseline="-25000" dirty="0" err="1"/>
              <a:t>error</a:t>
            </a:r>
            <a:endParaRPr lang="en-US" sz="2600" baseline="-25000" dirty="0"/>
          </a:p>
          <a:p>
            <a:endParaRPr lang="en-US" sz="2600" dirty="0"/>
          </a:p>
        </p:txBody>
      </p:sp>
    </p:spTree>
    <p:extLst>
      <p:ext uri="{BB962C8B-B14F-4D97-AF65-F5344CB8AC3E}">
        <p14:creationId xmlns:p14="http://schemas.microsoft.com/office/powerpoint/2010/main" val="1441163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a:t>
            </a:r>
            <a:r>
              <a:rPr lang="en-US" b="1" dirty="0" smtClean="0"/>
              <a:t>F</a:t>
            </a:r>
            <a:r>
              <a:rPr lang="en-US" dirty="0" smtClean="0"/>
              <a:t> statistic</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795114" y="4708210"/>
                <a:ext cx="6360020" cy="369332"/>
              </a:xfrm>
              <a:prstGeom prst="rect">
                <a:avLst/>
              </a:prstGeom>
              <a:noFill/>
            </p:spPr>
            <p:txBody>
              <a:bodyPr wrap="square" rtlCol="0">
                <a:spAutoFit/>
              </a:bodyPr>
              <a:lstStyle/>
              <a:p>
                <a14:m>
                  <m:oMath xmlns:m="http://schemas.openxmlformats.org/officeDocument/2006/math">
                    <m:acc>
                      <m:accPr>
                        <m:chr m:val="̅"/>
                        <m:ctrlPr>
                          <a:rPr lang="en-US" b="1" i="1" smtClean="0">
                            <a:solidFill>
                              <a:schemeClr val="accent1"/>
                            </a:solidFill>
                            <a:latin typeface="Cambria Math" charset="0"/>
                          </a:rPr>
                        </m:ctrlPr>
                      </m:accPr>
                      <m:e>
                        <m:r>
                          <a:rPr lang="en-US" b="1" i="1" smtClean="0">
                            <a:solidFill>
                              <a:schemeClr val="accent1"/>
                            </a:solidFill>
                            <a:latin typeface="Cambria Math" charset="0"/>
                          </a:rPr>
                          <m:t>𝑿</m:t>
                        </m:r>
                      </m:e>
                    </m:acc>
                  </m:oMath>
                </a14:m>
                <a:r>
                  <a:rPr lang="en-US" dirty="0" smtClean="0">
                    <a:solidFill>
                      <a:schemeClr val="accent1"/>
                    </a:solidFill>
                  </a:rPr>
                  <a:t> = grand mean (mean of *all* numbers)</a:t>
                </a:r>
                <a:endParaRPr lang="en-US"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95114" y="4708210"/>
                <a:ext cx="6360020" cy="369332"/>
              </a:xfrm>
              <a:prstGeom prst="rect">
                <a:avLst/>
              </a:prstGeom>
              <a:blipFill rotWithShape="0">
                <a:blip r:embed="rId2"/>
                <a:stretch>
                  <a:fillRect t="-8197" b="-24590"/>
                </a:stretch>
              </a:blipFill>
            </p:spPr>
            <p:txBody>
              <a:bodyPr/>
              <a:lstStyle/>
              <a:p>
                <a:r>
                  <a:rPr lang="en-US">
                    <a:noFill/>
                  </a:rPr>
                  <a:t> </a:t>
                </a:r>
              </a:p>
            </p:txBody>
          </p:sp>
        </mc:Fallback>
      </mc:AlternateContent>
      <p:sp>
        <p:nvSpPr>
          <p:cNvPr id="14" name="TextBox 13"/>
          <p:cNvSpPr txBox="1"/>
          <p:nvPr/>
        </p:nvSpPr>
        <p:spPr>
          <a:xfrm>
            <a:off x="6795114" y="2232385"/>
            <a:ext cx="4041762" cy="492443"/>
          </a:xfrm>
          <a:prstGeom prst="rect">
            <a:avLst/>
          </a:prstGeom>
          <a:noFill/>
        </p:spPr>
        <p:txBody>
          <a:bodyPr wrap="square" rtlCol="0">
            <a:spAutoFit/>
          </a:bodyPr>
          <a:lstStyle/>
          <a:p>
            <a:r>
              <a:rPr lang="en-US" sz="2600" b="1" dirty="0" smtClean="0">
                <a:solidFill>
                  <a:srgbClr val="C03EFF"/>
                </a:solidFill>
              </a:rPr>
              <a:t>Sum of squares</a:t>
            </a:r>
            <a:endParaRPr lang="en-US" sz="2600" b="1" dirty="0">
              <a:solidFill>
                <a:srgbClr val="C03EFF"/>
              </a:solidFill>
            </a:endParaRPr>
          </a:p>
        </p:txBody>
      </p:sp>
      <p:pic>
        <p:nvPicPr>
          <p:cNvPr id="18" name="Picture 17"/>
          <p:cNvPicPr>
            <a:picLocks noChangeAspect="1"/>
          </p:cNvPicPr>
          <p:nvPr/>
        </p:nvPicPr>
        <p:blipFill rotWithShape="1">
          <a:blip r:embed="rId3"/>
          <a:srcRect t="50832"/>
          <a:stretch/>
        </p:blipFill>
        <p:spPr>
          <a:xfrm>
            <a:off x="6340441" y="5332902"/>
            <a:ext cx="5343774" cy="983108"/>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9"/>
                <a:stretch>
                  <a:fillRect/>
                </a:stretch>
              </a:blipFill>
            </p:spPr>
            <p:txBody>
              <a:bodyPr/>
              <a:lstStyle/>
              <a:p>
                <a:r>
                  <a:rPr lang="en-US">
                    <a:noFill/>
                  </a:rPr>
                  <a:t> </a:t>
                </a:r>
              </a:p>
            </p:txBody>
          </p:sp>
        </mc:Fallback>
      </mc:AlternateContent>
      <p:sp>
        <p:nvSpPr>
          <p:cNvPr id="21" name="Rectangle 20"/>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795114" y="3094744"/>
                <a:ext cx="3374963" cy="389274"/>
              </a:xfrm>
              <a:prstGeom prst="rect">
                <a:avLst/>
              </a:prstGeom>
              <a:noFill/>
            </p:spPr>
            <p:txBody>
              <a:bodyPr wrap="none" rtlCol="0">
                <a:spAutoFit/>
              </a:bodyPr>
              <a:lstStyle/>
              <a:p>
                <a14:m>
                  <m:oMath xmlns:m="http://schemas.openxmlformats.org/officeDocument/2006/math">
                    <m:sSubSup>
                      <m:sSubSupPr>
                        <m:ctrlPr>
                          <a:rPr lang="en-US" b="1" i="1">
                            <a:solidFill>
                              <a:srgbClr val="00B050"/>
                            </a:solidFill>
                            <a:latin typeface="Cambria Math" charset="0"/>
                          </a:rPr>
                        </m:ctrlPr>
                      </m:sSubSupPr>
                      <m:e>
                        <m:r>
                          <a:rPr lang="en-US" b="1" i="1">
                            <a:solidFill>
                              <a:srgbClr val="00B050"/>
                            </a:solidFill>
                            <a:latin typeface="Cambria Math" charset="0"/>
                          </a:rPr>
                          <m:t>𝒔</m:t>
                        </m:r>
                      </m:e>
                      <m:sub>
                        <m:r>
                          <a:rPr lang="en-US" b="1" i="1">
                            <a:solidFill>
                              <a:srgbClr val="00B050"/>
                            </a:solidFill>
                            <a:latin typeface="Cambria Math" charset="0"/>
                          </a:rPr>
                          <m:t>𝒊</m:t>
                        </m:r>
                      </m:sub>
                      <m:sup>
                        <m:r>
                          <a:rPr lang="en-US" b="1" i="1">
                            <a:solidFill>
                              <a:srgbClr val="00B050"/>
                            </a:solidFill>
                            <a:latin typeface="Cambria Math" charset="0"/>
                          </a:rPr>
                          <m:t>𝟐</m:t>
                        </m:r>
                      </m:sup>
                    </m:sSubSup>
                    <m:r>
                      <a:rPr lang="en-US" b="1" i="1">
                        <a:solidFill>
                          <a:srgbClr val="00B050"/>
                        </a:solidFill>
                        <a:latin typeface="Cambria Math" charset="0"/>
                      </a:rPr>
                      <m:t>=</m:t>
                    </m:r>
                  </m:oMath>
                </a14:m>
                <a:r>
                  <a:rPr lang="en-US" dirty="0">
                    <a:solidFill>
                      <a:srgbClr val="00B050"/>
                    </a:solidFill>
                  </a:rPr>
                  <a:t>Standard deviation of group </a:t>
                </a:r>
                <a:r>
                  <a:rPr lang="en-US" dirty="0" err="1">
                    <a:solidFill>
                      <a:srgbClr val="00B050"/>
                    </a:solidFill>
                  </a:rPr>
                  <a:t>i</a:t>
                </a:r>
                <a:endParaRPr lang="en-US" dirty="0">
                  <a:solidFill>
                    <a:srgbClr val="00B05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795114" y="3094744"/>
                <a:ext cx="3374963" cy="389274"/>
              </a:xfrm>
              <a:prstGeom prst="rect">
                <a:avLst/>
              </a:prstGeom>
              <a:blipFill rotWithShape="0">
                <a:blip r:embed="rId11"/>
                <a:stretch>
                  <a:fillRect t="-4688" r="-542" b="-23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795114" y="3583650"/>
                <a:ext cx="4688335" cy="369332"/>
              </a:xfrm>
              <a:prstGeom prst="rect">
                <a:avLst/>
              </a:prstGeom>
              <a:noFill/>
            </p:spPr>
            <p:txBody>
              <a:bodyPr wrap="none" rtlCol="0">
                <a:spAutoFit/>
              </a:bodyPr>
              <a:lstStyle/>
              <a:p>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𝒅𝒇</m:t>
                        </m:r>
                      </m:e>
                      <m:sub>
                        <m:r>
                          <a:rPr lang="en-US" b="1" i="1">
                            <a:solidFill>
                              <a:srgbClr val="0070C0"/>
                            </a:solidFill>
                            <a:latin typeface="Cambria Math" charset="0"/>
                          </a:rPr>
                          <m:t>𝒊</m:t>
                        </m:r>
                      </m:sub>
                    </m:sSub>
                    <m:r>
                      <a:rPr lang="en-US" b="1" i="1">
                        <a:solidFill>
                          <a:srgbClr val="0070C0"/>
                        </a:solidFill>
                        <a:latin typeface="Cambria Math" charset="0"/>
                      </a:rPr>
                      <m:t>=</m:t>
                    </m:r>
                  </m:oMath>
                </a14:m>
                <a:r>
                  <a:rPr lang="en-US" b="1" dirty="0">
                    <a:solidFill>
                      <a:srgbClr val="0070C0"/>
                    </a:solidFill>
                  </a:rPr>
                  <a:t>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r>
                      <a:rPr lang="en-US" b="1" i="1">
                        <a:solidFill>
                          <a:srgbClr val="0070C0"/>
                        </a:solidFill>
                        <a:latin typeface="Cambria Math" charset="0"/>
                      </a:rPr>
                      <m:t>−</m:t>
                    </m:r>
                    <m:r>
                      <a:rPr lang="en-US" b="1" i="1">
                        <a:solidFill>
                          <a:srgbClr val="0070C0"/>
                        </a:solidFill>
                        <a:latin typeface="Cambria Math" charset="0"/>
                      </a:rPr>
                      <m:t>𝟏</m:t>
                    </m:r>
                  </m:oMath>
                </a14:m>
                <a:r>
                  <a:rPr lang="en-US" dirty="0">
                    <a:solidFill>
                      <a:srgbClr val="0070C0"/>
                    </a:solidFill>
                  </a:rPr>
                  <a:t>, where </a:t>
                </a:r>
                <a14:m>
                  <m:oMath xmlns:m="http://schemas.openxmlformats.org/officeDocument/2006/math">
                    <m:sSub>
                      <m:sSubPr>
                        <m:ctrlPr>
                          <a:rPr lang="en-US" b="1" i="1">
                            <a:solidFill>
                              <a:srgbClr val="0070C0"/>
                            </a:solidFill>
                            <a:latin typeface="Cambria Math" charset="0"/>
                          </a:rPr>
                        </m:ctrlPr>
                      </m:sSubPr>
                      <m:e>
                        <m:r>
                          <a:rPr lang="en-US" b="1" i="1">
                            <a:solidFill>
                              <a:srgbClr val="0070C0"/>
                            </a:solidFill>
                            <a:latin typeface="Cambria Math" charset="0"/>
                          </a:rPr>
                          <m:t>𝒏</m:t>
                        </m:r>
                      </m:e>
                      <m:sub>
                        <m:r>
                          <a:rPr lang="en-US" b="1" i="1">
                            <a:solidFill>
                              <a:srgbClr val="0070C0"/>
                            </a:solidFill>
                            <a:latin typeface="Cambria Math" charset="0"/>
                          </a:rPr>
                          <m:t>𝒊</m:t>
                        </m:r>
                      </m:sub>
                    </m:sSub>
                  </m:oMath>
                </a14:m>
                <a:r>
                  <a:rPr lang="en-US" dirty="0">
                    <a:solidFill>
                      <a:srgbClr val="0070C0"/>
                    </a:solidFill>
                  </a:rPr>
                  <a:t> = sample size of group </a:t>
                </a:r>
                <a:r>
                  <a:rPr lang="en-US" dirty="0" err="1">
                    <a:solidFill>
                      <a:srgbClr val="0070C0"/>
                    </a:solidFill>
                  </a:rPr>
                  <a:t>i</a:t>
                </a:r>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795114" y="3583650"/>
                <a:ext cx="4688335" cy="369332"/>
              </a:xfrm>
              <a:prstGeom prst="rect">
                <a:avLst/>
              </a:prstGeom>
              <a:blipFill rotWithShape="0">
                <a:blip r:embed="rId12"/>
                <a:stretch>
                  <a:fillRect l="-390" t="-10000" r="-13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795114" y="4083519"/>
                <a:ext cx="2125325" cy="369332"/>
              </a:xfrm>
              <a:prstGeom prst="rect">
                <a:avLst/>
              </a:prstGeom>
              <a:noFill/>
            </p:spPr>
            <p:txBody>
              <a:bodyPr wrap="none" rtlCol="0">
                <a:spAutoFit/>
              </a:bodyPr>
              <a:lstStyle/>
              <a:p>
                <a14:m>
                  <m:oMath xmlns:m="http://schemas.openxmlformats.org/officeDocument/2006/math">
                    <m:sSub>
                      <m:sSubPr>
                        <m:ctrlPr>
                          <a:rPr lang="en-US" b="1" i="1">
                            <a:solidFill>
                              <a:schemeClr val="accent5">
                                <a:lumMod val="75000"/>
                              </a:schemeClr>
                            </a:solidFill>
                            <a:latin typeface="Cambria Math" charset="0"/>
                          </a:rPr>
                        </m:ctrlPr>
                      </m:sSubPr>
                      <m:e>
                        <m:acc>
                          <m:accPr>
                            <m:chr m:val="̅"/>
                            <m:ctrlPr>
                              <a:rPr lang="en-US" b="1" i="1">
                                <a:solidFill>
                                  <a:schemeClr val="accent5">
                                    <a:lumMod val="75000"/>
                                  </a:schemeClr>
                                </a:solidFill>
                                <a:latin typeface="Cambria Math" charset="0"/>
                              </a:rPr>
                            </m:ctrlPr>
                          </m:accPr>
                          <m:e>
                            <m:r>
                              <a:rPr lang="en-US" b="1" i="1">
                                <a:solidFill>
                                  <a:schemeClr val="accent5">
                                    <a:lumMod val="75000"/>
                                  </a:schemeClr>
                                </a:solidFill>
                                <a:latin typeface="Cambria Math" charset="0"/>
                              </a:rPr>
                              <m:t>𝑿</m:t>
                            </m:r>
                          </m:e>
                        </m:acc>
                      </m:e>
                      <m:sub>
                        <m:r>
                          <a:rPr lang="en-US" b="1" i="1">
                            <a:solidFill>
                              <a:schemeClr val="accent5">
                                <a:lumMod val="75000"/>
                              </a:schemeClr>
                            </a:solidFill>
                            <a:latin typeface="Cambria Math" charset="0"/>
                          </a:rPr>
                          <m:t>𝒊</m:t>
                        </m:r>
                      </m:sub>
                    </m:sSub>
                  </m:oMath>
                </a14:m>
                <a:r>
                  <a:rPr lang="en-US" dirty="0">
                    <a:solidFill>
                      <a:schemeClr val="accent5">
                        <a:lumMod val="75000"/>
                      </a:schemeClr>
                    </a:solidFill>
                  </a:rPr>
                  <a:t> = mean of group </a:t>
                </a:r>
                <a:r>
                  <a:rPr lang="en-US" dirty="0" err="1">
                    <a:solidFill>
                      <a:schemeClr val="accent5">
                        <a:lumMod val="75000"/>
                      </a:schemeClr>
                    </a:solidFill>
                  </a:rPr>
                  <a:t>i</a:t>
                </a:r>
                <a:endParaRPr lang="en-US" dirty="0">
                  <a:solidFill>
                    <a:schemeClr val="accent5">
                      <a:lumMod val="7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795114" y="4083519"/>
                <a:ext cx="2125325" cy="369332"/>
              </a:xfrm>
              <a:prstGeom prst="rect">
                <a:avLst/>
              </a:prstGeom>
              <a:blipFill rotWithShape="0">
                <a:blip r:embed="rId13"/>
                <a:stretch>
                  <a:fillRect t="-10000" r="-1724" b="-26667"/>
                </a:stretch>
              </a:blipFill>
            </p:spPr>
            <p:txBody>
              <a:bodyPr/>
              <a:lstStyle/>
              <a:p>
                <a:r>
                  <a:rPr lang="en-US">
                    <a:noFill/>
                  </a:rPr>
                  <a:t> </a:t>
                </a:r>
              </a:p>
            </p:txBody>
          </p:sp>
        </mc:Fallback>
      </mc:AlternateContent>
    </p:spTree>
    <p:extLst>
      <p:ext uri="{BB962C8B-B14F-4D97-AF65-F5344CB8AC3E}">
        <p14:creationId xmlns:p14="http://schemas.microsoft.com/office/powerpoint/2010/main" val="1806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0" grpId="0"/>
      <p:bldP spid="21" grpId="0" animBg="1"/>
      <p:bldP spid="22" grpId="0" animBg="1"/>
      <p:bldP spid="23" grpId="0" animBg="1"/>
      <p:bldP spid="24" grpId="0" animBg="1"/>
      <p:bldP spid="25" grpId="0" animBg="1"/>
      <p:bldP spid="26" grpId="0" animBg="1"/>
      <p:bldP spid="27" grpId="0"/>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433479877"/>
              </p:ext>
            </p:extLst>
          </p:nvPr>
        </p:nvGraphicFramePr>
        <p:xfrm>
          <a:off x="6616930" y="2223759"/>
          <a:ext cx="5320146" cy="3161057"/>
        </p:xfrm>
        <a:graphic>
          <a:graphicData uri="http://schemas.openxmlformats.org/drawingml/2006/table">
            <a:tbl>
              <a:tblPr/>
              <a:tblGrid>
                <a:gridCol w="2309108"/>
                <a:gridCol w="1461668"/>
                <a:gridCol w="1549370"/>
              </a:tblGrid>
              <a:tr h="495161">
                <a:tc>
                  <a:txBody>
                    <a:bodyPr/>
                    <a:lstStyle/>
                    <a:p>
                      <a:pPr algn="ctr" fontAlgn="t"/>
                      <a:r>
                        <a:rPr lang="en-US" sz="1800" b="1" dirty="0">
                          <a:solidFill>
                            <a:srgbClr val="C00000"/>
                          </a:solidFill>
                          <a:effectLst/>
                        </a:rPr>
                        <a:t>Normal Bone Density</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Osteopenia</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b="1" dirty="0">
                          <a:solidFill>
                            <a:srgbClr val="C00000"/>
                          </a:solidFill>
                          <a:effectLst/>
                        </a:rPr>
                        <a:t>Osteoporosis</a:t>
                      </a:r>
                      <a:endParaRPr lang="en-U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sz="1800" dirty="0" smtClean="0">
                          <a:solidFill>
                            <a:srgbClr val="000000"/>
                          </a:solidFill>
                          <a:effectLst/>
                        </a:rPr>
                        <a:t>490</a:t>
                      </a:r>
                      <a:endParaRPr lang="cs-CZ"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200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smtClean="0">
                          <a:solidFill>
                            <a:srgbClr val="000000"/>
                          </a:solidFill>
                          <a:effectLst/>
                        </a:rPr>
                        <a:t>300</a:t>
                      </a:r>
                      <a:endParaRPr lang="is-IS" sz="1800"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en-US" sz="1800" dirty="0">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4316">
                <a:tc>
                  <a:txBody>
                    <a:bodyPr/>
                    <a:lstStyle/>
                    <a:p>
                      <a:pPr algn="ctr" fontAlgn="t"/>
                      <a:r>
                        <a:rPr lang="is-IS" sz="1800"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sz="1800"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xmlns:a14="http://schemas.microsoft.com/office/drawing/2010/main">
        <mc:Choice Requires="a14">
          <p:sp>
            <p:nvSpPr>
              <p:cNvPr id="23" name="TextBox 22"/>
              <p:cNvSpPr txBox="1"/>
              <p:nvPr/>
            </p:nvSpPr>
            <p:spPr>
              <a:xfrm>
                <a:off x="453144" y="1919011"/>
                <a:ext cx="3674226" cy="10573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𝑭</m:t>
                      </m:r>
                      <m:r>
                        <a:rPr lang="en-US" sz="3000" b="1" i="1" smtClean="0">
                          <a:latin typeface="Cambria Math" charset="0"/>
                        </a:rPr>
                        <m:t>= </m:t>
                      </m:r>
                      <m:f>
                        <m:fPr>
                          <m:ctrlPr>
                            <a:rPr lang="mr-IN" sz="3000" b="1" i="1" smtClean="0">
                              <a:latin typeface="Cambria Math" charset="0"/>
                            </a:rPr>
                          </m:ctrlPr>
                        </m:fPr>
                        <m:num>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𝒈𝒓𝒐𝒖𝒑</m:t>
                              </m:r>
                            </m:sub>
                          </m:sSub>
                        </m:num>
                        <m:den>
                          <m:sSub>
                            <m:sSubPr>
                              <m:ctrlPr>
                                <a:rPr lang="en-US" sz="3000" b="1" i="1" smtClean="0">
                                  <a:latin typeface="Cambria Math" charset="0"/>
                                </a:rPr>
                              </m:ctrlPr>
                            </m:sSubPr>
                            <m:e>
                              <m:r>
                                <a:rPr lang="en-US" sz="3000" b="1" i="1" smtClean="0">
                                  <a:latin typeface="Cambria Math" charset="0"/>
                                </a:rPr>
                                <m:t>𝑴𝑺</m:t>
                              </m:r>
                            </m:e>
                            <m:sub>
                              <m:r>
                                <a:rPr lang="en-US" sz="3000" b="1" i="1" smtClean="0">
                                  <a:latin typeface="Cambria Math" charset="0"/>
                                </a:rPr>
                                <m:t>𝒆𝒓𝒓𝒐𝒓</m:t>
                              </m:r>
                            </m:sub>
                          </m:sSub>
                        </m:den>
                      </m:f>
                    </m:oMath>
                  </m:oMathPara>
                </a14:m>
                <a:endParaRPr lang="en-US" sz="30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53144" y="1919011"/>
                <a:ext cx="3674226" cy="105734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48636" y="3314601"/>
                <a:ext cx="4424970" cy="1044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a:latin typeface="Cambria Math" charset="0"/>
                            </a:rPr>
                            <m:t>𝒆𝒓𝒓𝒐𝒓</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𝒊</m:t>
                                  </m:r>
                                </m:sub>
                                <m:sup>
                                  <m:r>
                                    <a:rPr lang="en-US" sz="3000" b="1" i="1" smtClean="0">
                                      <a:latin typeface="Cambria Math" charset="0"/>
                                    </a:rPr>
                                    <m:t>𝟐</m:t>
                                  </m:r>
                                </m:sup>
                              </m:sSubSup>
                            </m:e>
                          </m:nary>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𝒏</m:t>
                              </m:r>
                            </m:e>
                            <m:sub>
                              <m:r>
                                <a:rPr lang="en-US" sz="3000" b="1" i="1" smtClean="0">
                                  <a:latin typeface="Cambria Math" charset="0"/>
                                </a:rPr>
                                <m:t>𝒊</m:t>
                              </m:r>
                            </m:sub>
                          </m:sSub>
                          <m:r>
                            <a:rPr lang="en-US" sz="3000" b="1" i="1" smtClean="0">
                              <a:latin typeface="Cambria Math" charset="0"/>
                            </a:rPr>
                            <m:t>−</m:t>
                          </m:r>
                          <m:r>
                            <a:rPr lang="en-US" sz="3000" b="1" i="1" smtClean="0">
                              <a:latin typeface="Cambria Math" charset="0"/>
                            </a:rPr>
                            <m:t>𝟏</m:t>
                          </m:r>
                          <m:r>
                            <a:rPr lang="en-US" sz="3000" b="1" i="1" smtClean="0">
                              <a:latin typeface="Cambria Math" charset="0"/>
                            </a:rPr>
                            <m:t>)</m:t>
                          </m:r>
                        </m:num>
                        <m:den>
                          <m:r>
                            <a:rPr lang="en-US" sz="3000" b="1" i="1" smtClean="0">
                              <a:latin typeface="Cambria Math" charset="0"/>
                            </a:rPr>
                            <m:t>𝑵</m:t>
                          </m:r>
                          <m:r>
                            <a:rPr lang="en-US" sz="3000" b="1" i="1" smtClean="0">
                              <a:latin typeface="Cambria Math" charset="0"/>
                            </a:rPr>
                            <m:t>−</m:t>
                          </m:r>
                          <m:r>
                            <a:rPr lang="en-US" sz="3000" b="1" i="1" smtClean="0">
                              <a:latin typeface="Cambria Math" charset="0"/>
                            </a:rPr>
                            <m:t>𝒌</m:t>
                          </m:r>
                        </m:den>
                      </m:f>
                    </m:oMath>
                  </m:oMathPara>
                </a14:m>
                <a:endParaRPr lang="en-US" sz="30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648636" y="3314601"/>
                <a:ext cx="4424970" cy="104438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0" y="5039566"/>
                <a:ext cx="6084916" cy="1030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charset="0"/>
                            </a:rPr>
                          </m:ctrlPr>
                        </m:sSubPr>
                        <m:e>
                          <m:r>
                            <a:rPr lang="en-US" sz="3000" b="1" i="1">
                              <a:latin typeface="Cambria Math" charset="0"/>
                            </a:rPr>
                            <m:t>𝑴𝑺</m:t>
                          </m:r>
                        </m:e>
                        <m:sub>
                          <m:r>
                            <a:rPr lang="en-US" sz="3000" b="1" i="1" smtClean="0">
                              <a:latin typeface="Cambria Math" charset="0"/>
                            </a:rPr>
                            <m:t>𝒈𝒓𝒐𝒖𝒑</m:t>
                          </m:r>
                        </m:sub>
                      </m:sSub>
                      <m:r>
                        <a:rPr lang="en-US" sz="3000" b="1" i="1" smtClean="0">
                          <a:latin typeface="Cambria Math" charset="0"/>
                        </a:rPr>
                        <m:t> =  </m:t>
                      </m:r>
                      <m:f>
                        <m:fPr>
                          <m:ctrlPr>
                            <a:rPr lang="mr-IN" sz="3000" b="1" i="1" smtClean="0">
                              <a:latin typeface="Cambria Math" charset="0"/>
                            </a:rPr>
                          </m:ctrlPr>
                        </m:fPr>
                        <m:num>
                          <m:nary>
                            <m:naryPr>
                              <m:chr m:val="∑"/>
                              <m:subHide m:val="on"/>
                              <m:supHide m:val="on"/>
                              <m:ctrlPr>
                                <a:rPr lang="mr-IN" sz="3000" b="1" i="1" smtClean="0">
                                  <a:latin typeface="Cambria Math" charset="0"/>
                                </a:rPr>
                              </m:ctrlPr>
                            </m:naryPr>
                            <m:sub/>
                            <m:sup/>
                            <m:e>
                              <m:sSub>
                                <m:sSubPr>
                                  <m:ctrlPr>
                                    <a:rPr lang="en-US" sz="3000" b="1" i="1">
                                      <a:latin typeface="Cambria Math" charset="0"/>
                                    </a:rPr>
                                  </m:ctrlPr>
                                </m:sSubPr>
                                <m:e>
                                  <m:r>
                                    <a:rPr lang="en-US" sz="3000" b="1" i="1">
                                      <a:latin typeface="Cambria Math" charset="0"/>
                                    </a:rPr>
                                    <m:t>𝒏</m:t>
                                  </m:r>
                                </m:e>
                                <m:sub>
                                  <m:r>
                                    <a:rPr lang="en-US" sz="3000" b="1" i="1">
                                      <a:latin typeface="Cambria Math" charset="0"/>
                                    </a:rPr>
                                    <m:t>𝒊</m:t>
                                  </m:r>
                                </m:sub>
                              </m:sSub>
                            </m:e>
                          </m:nary>
                          <m:sSup>
                            <m:sSupPr>
                              <m:ctrlPr>
                                <a:rPr lang="mr-IN" sz="3000" b="1" i="1" smtClean="0">
                                  <a:latin typeface="Cambria Math" charset="0"/>
                                </a:rPr>
                              </m:ctrlPr>
                            </m:sSupPr>
                            <m:e>
                              <m:d>
                                <m:dPr>
                                  <m:ctrlPr>
                                    <a:rPr lang="mr-IN" sz="3000" b="1" i="1" smtClean="0">
                                      <a:latin typeface="Cambria Math" charset="0"/>
                                    </a:rPr>
                                  </m:ctrlPr>
                                </m:dPr>
                                <m:e>
                                  <m:sSub>
                                    <m:sSubPr>
                                      <m:ctrlPr>
                                        <a:rPr lang="en-US" sz="3000" b="1" i="1">
                                          <a:latin typeface="Cambria Math" charset="0"/>
                                        </a:rPr>
                                      </m:ctrlPr>
                                    </m:sSubPr>
                                    <m:e>
                                      <m:acc>
                                        <m:accPr>
                                          <m:chr m:val="̅"/>
                                          <m:ctrlPr>
                                            <a:rPr lang="en-US" sz="3000" b="1" i="1">
                                              <a:latin typeface="Cambria Math" charset="0"/>
                                            </a:rPr>
                                          </m:ctrlPr>
                                        </m:accPr>
                                        <m:e>
                                          <m:r>
                                            <a:rPr lang="en-US" sz="3000" b="1" i="1">
                                              <a:latin typeface="Cambria Math" charset="0"/>
                                            </a:rPr>
                                            <m:t>𝑿</m:t>
                                          </m:r>
                                        </m:e>
                                      </m:acc>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e>
                              </m:d>
                            </m:e>
                            <m:sup>
                              <m:r>
                                <a:rPr lang="en-US" sz="3000" b="1" i="1" smtClean="0">
                                  <a:latin typeface="Cambria Math" charset="0"/>
                                </a:rPr>
                                <m:t>𝟐</m:t>
                              </m:r>
                            </m:sup>
                          </m:sSup>
                          <m:r>
                            <a:rPr lang="en-US" sz="3000" b="1" i="1" smtClean="0">
                              <a:latin typeface="Cambria Math" charset="0"/>
                            </a:rPr>
                            <m:t> </m:t>
                          </m:r>
                        </m:num>
                        <m:den>
                          <m:r>
                            <a:rPr lang="en-US" sz="3000" b="1" i="1" smtClean="0">
                              <a:latin typeface="Cambria Math" charset="0"/>
                            </a:rPr>
                            <m:t>𝒌</m:t>
                          </m:r>
                          <m:r>
                            <a:rPr lang="en-US" sz="3000" b="1" i="1" smtClean="0">
                              <a:latin typeface="Cambria Math" charset="0"/>
                            </a:rPr>
                            <m:t>−</m:t>
                          </m:r>
                          <m:r>
                            <a:rPr lang="en-US" sz="3000" b="1" i="1" smtClean="0">
                              <a:latin typeface="Cambria Math" charset="0"/>
                            </a:rPr>
                            <m:t>𝟏</m:t>
                          </m:r>
                        </m:den>
                      </m:f>
                    </m:oMath>
                  </m:oMathPara>
                </a14:m>
                <a:endParaRPr lang="en-US" sz="30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0" y="5039566"/>
                <a:ext cx="6084916" cy="1030539"/>
              </a:xfrm>
              <a:prstGeom prst="rect">
                <a:avLst/>
              </a:prstGeom>
              <a:blipFill rotWithShape="0">
                <a:blip r:embed="rId4"/>
                <a:stretch>
                  <a:fillRect/>
                </a:stretch>
              </a:blipFill>
            </p:spPr>
            <p:txBody>
              <a:bodyPr/>
              <a:lstStyle/>
              <a:p>
                <a:r>
                  <a:rPr lang="en-US">
                    <a:noFill/>
                  </a:rPr>
                  <a:t> </a:t>
                </a:r>
              </a:p>
            </p:txBody>
          </p:sp>
        </mc:Fallback>
      </mc:AlternateContent>
      <p:sp>
        <p:nvSpPr>
          <p:cNvPr id="26" name="Rectangle 25"/>
          <p:cNvSpPr/>
          <p:nvPr/>
        </p:nvSpPr>
        <p:spPr>
          <a:xfrm>
            <a:off x="4549455" y="5067514"/>
            <a:ext cx="432261" cy="4821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611093" y="3384433"/>
            <a:ext cx="1370623" cy="498266"/>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156927" y="3392496"/>
            <a:ext cx="432261" cy="48213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773302" y="498546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663442" y="3314601"/>
            <a:ext cx="2560320" cy="597066"/>
          </a:xfrm>
          <a:prstGeom prst="rect">
            <a:avLst/>
          </a:prstGeom>
          <a:noFill/>
          <a:ln w="50800">
            <a:solidFill>
              <a:srgbClr val="C0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751433" y="5067514"/>
            <a:ext cx="432261" cy="482139"/>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589188" y="1933676"/>
                <a:ext cx="1943156" cy="1040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𝑴𝑺</m:t>
                      </m:r>
                      <m:r>
                        <a:rPr lang="en-US" sz="3000" b="1" i="1" smtClean="0">
                          <a:latin typeface="Cambria Math" charset="0"/>
                        </a:rPr>
                        <m:t>= </m:t>
                      </m:r>
                      <m:f>
                        <m:fPr>
                          <m:ctrlPr>
                            <a:rPr lang="mr-IN" sz="3000" b="1" i="1" smtClean="0">
                              <a:latin typeface="Cambria Math" charset="0"/>
                            </a:rPr>
                          </m:ctrlPr>
                        </m:fPr>
                        <m:num>
                          <m:r>
                            <a:rPr lang="en-US" sz="3000" b="1" i="1" smtClean="0">
                              <a:solidFill>
                                <a:srgbClr val="C03EFF"/>
                              </a:solidFill>
                              <a:latin typeface="Cambria Math" charset="0"/>
                            </a:rPr>
                            <m:t>𝑺𝑺</m:t>
                          </m:r>
                        </m:num>
                        <m:den>
                          <m:r>
                            <a:rPr lang="en-US" sz="3000" b="1" i="1" smtClean="0">
                              <a:latin typeface="Cambria Math" charset="0"/>
                            </a:rPr>
                            <m:t>𝒅𝒇</m:t>
                          </m:r>
                        </m:den>
                      </m:f>
                    </m:oMath>
                  </m:oMathPara>
                </a14:m>
                <a:endParaRPr lang="en-US" sz="30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3589188" y="1933676"/>
                <a:ext cx="1943156" cy="1040670"/>
              </a:xfrm>
              <a:prstGeom prst="rect">
                <a:avLst/>
              </a:prstGeom>
              <a:blipFill rotWithShape="0">
                <a:blip r:embed="rId5"/>
                <a:stretch>
                  <a:fillRect/>
                </a:stretch>
              </a:blipFill>
            </p:spPr>
            <p:txBody>
              <a:bodyPr/>
              <a:lstStyle/>
              <a:p>
                <a:r>
                  <a:rPr lang="en-US">
                    <a:noFill/>
                  </a:rPr>
                  <a:t> </a:t>
                </a:r>
              </a:p>
            </p:txBody>
          </p:sp>
        </mc:Fallback>
      </mc:AlternateContent>
      <p:sp>
        <p:nvSpPr>
          <p:cNvPr id="33" name="Title 1"/>
          <p:cNvSpPr>
            <a:spLocks noGrp="1"/>
          </p:cNvSpPr>
          <p:nvPr>
            <p:ph type="title"/>
          </p:nvPr>
        </p:nvSpPr>
        <p:spPr>
          <a:xfrm>
            <a:off x="1097280" y="286603"/>
            <a:ext cx="10058400" cy="1450757"/>
          </a:xfrm>
        </p:spPr>
        <p:txBody>
          <a:bodyPr/>
          <a:lstStyle/>
          <a:p>
            <a:r>
              <a:rPr lang="en-US" dirty="0" smtClean="0"/>
              <a:t>Computing the </a:t>
            </a:r>
            <a:r>
              <a:rPr lang="en-US" b="1" dirty="0" smtClean="0"/>
              <a:t>F</a:t>
            </a:r>
            <a:r>
              <a:rPr lang="en-US" dirty="0" smtClean="0"/>
              <a:t> statistic</a:t>
            </a:r>
            <a:endParaRPr lang="en-US" dirty="0"/>
          </a:p>
        </p:txBody>
      </p:sp>
    </p:spTree>
    <p:extLst>
      <p:ext uri="{BB962C8B-B14F-4D97-AF65-F5344CB8AC3E}">
        <p14:creationId xmlns:p14="http://schemas.microsoft.com/office/powerpoint/2010/main" val="497167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ANOVA</a:t>
            </a:r>
            <a:endParaRPr lang="en-US" dirty="0"/>
          </a:p>
        </p:txBody>
      </p:sp>
      <p:sp>
        <p:nvSpPr>
          <p:cNvPr id="3" name="Content Placeholder 2"/>
          <p:cNvSpPr>
            <a:spLocks noGrp="1"/>
          </p:cNvSpPr>
          <p:nvPr>
            <p:ph idx="1"/>
          </p:nvPr>
        </p:nvSpPr>
        <p:spPr/>
        <p:txBody>
          <a:bodyPr/>
          <a:lstStyle/>
          <a:p>
            <a:r>
              <a:rPr lang="en-US" dirty="0" smtClean="0"/>
              <a:t>Ho: Groups have the same mean calcium intake.</a:t>
            </a:r>
          </a:p>
          <a:p>
            <a:r>
              <a:rPr lang="en-US" dirty="0" smtClean="0"/>
              <a:t>Ha: At least one group has a different calcium intake.</a:t>
            </a:r>
          </a:p>
        </p:txBody>
      </p:sp>
      <p:sp>
        <p:nvSpPr>
          <p:cNvPr id="4" name="TextBox 3"/>
          <p:cNvSpPr txBox="1"/>
          <p:nvPr/>
        </p:nvSpPr>
        <p:spPr>
          <a:xfrm>
            <a:off x="1122218" y="3857414"/>
            <a:ext cx="8545484" cy="1846659"/>
          </a:xfrm>
          <a:prstGeom prst="rect">
            <a:avLst/>
          </a:prstGeom>
          <a:noFill/>
        </p:spPr>
        <p:txBody>
          <a:bodyPr wrap="square" rtlCol="0">
            <a:spAutoFit/>
          </a:bodyPr>
          <a:lstStyle/>
          <a:p>
            <a:r>
              <a:rPr lang="en-US" sz="1600" dirty="0" smtClean="0">
                <a:latin typeface="Monaco" charset="0"/>
                <a:ea typeface="Monaco" charset="0"/>
                <a:cs typeface="Monaco" charset="0"/>
              </a:rPr>
              <a:t>data &lt;- </a:t>
            </a:r>
            <a:r>
              <a:rPr lang="en-US" sz="1600" dirty="0" err="1" smtClean="0">
                <a:latin typeface="Monaco" charset="0"/>
                <a:ea typeface="Monaco" charset="0"/>
                <a:cs typeface="Monaco" charset="0"/>
              </a:rPr>
              <a:t>tibble</a:t>
            </a:r>
            <a:r>
              <a:rPr lang="en-US" sz="1600" dirty="0" smtClean="0">
                <a:latin typeface="Monaco" charset="0"/>
                <a:ea typeface="Monaco" charset="0"/>
                <a:cs typeface="Monaco" charset="0"/>
              </a:rPr>
              <a:t>("normal"       = </a:t>
            </a:r>
            <a:r>
              <a:rPr lang="is-IS" sz="1600" dirty="0">
                <a:latin typeface="Monaco" charset="0"/>
                <a:ea typeface="Monaco" charset="0"/>
                <a:cs typeface="Monaco" charset="0"/>
              </a:rPr>
              <a:t>c(1200</a:t>
            </a:r>
            <a:r>
              <a:rPr lang="is-IS" sz="1600" dirty="0" smtClean="0">
                <a:latin typeface="Monaco" charset="0"/>
                <a:ea typeface="Monaco" charset="0"/>
                <a:cs typeface="Monaco" charset="0"/>
              </a:rPr>
              <a:t>, 1000, 980, 900, 750, 800),</a:t>
            </a:r>
          </a:p>
          <a:p>
            <a:r>
              <a:rPr lang="is-IS" sz="1600" dirty="0">
                <a:latin typeface="Monaco" charset="0"/>
                <a:ea typeface="Monaco" charset="0"/>
                <a:cs typeface="Monaco" charset="0"/>
              </a:rPr>
              <a:t>	</a:t>
            </a:r>
            <a:r>
              <a:rPr lang="is-IS" sz="1600" dirty="0" smtClean="0">
                <a:latin typeface="Monaco" charset="0"/>
                <a:ea typeface="Monaco" charset="0"/>
                <a:cs typeface="Monaco" charset="0"/>
              </a:rPr>
              <a:t>	"osteopenia"   = </a:t>
            </a:r>
            <a:r>
              <a:rPr lang="is-IS" sz="1600" dirty="0">
                <a:latin typeface="Monaco" charset="0"/>
                <a:ea typeface="Monaco" charset="0"/>
                <a:cs typeface="Monaco" charset="0"/>
              </a:rPr>
              <a:t>c(1000</a:t>
            </a:r>
            <a:r>
              <a:rPr lang="is-IS" sz="1600" dirty="0" smtClean="0">
                <a:latin typeface="Monaco" charset="0"/>
                <a:ea typeface="Monaco" charset="0"/>
                <a:cs typeface="Monaco" charset="0"/>
              </a:rPr>
              <a:t>, 1100, 700, 800, 500, 700),</a:t>
            </a:r>
          </a:p>
          <a:p>
            <a:r>
              <a:rPr lang="is-IS" sz="1600" dirty="0" smtClean="0">
                <a:latin typeface="Monaco" charset="0"/>
                <a:ea typeface="Monaco" charset="0"/>
                <a:cs typeface="Monaco" charset="0"/>
              </a:rPr>
              <a:t>               "osteoporosis" = </a:t>
            </a:r>
            <a:r>
              <a:rPr lang="cs-CZ" sz="1600" dirty="0" smtClean="0">
                <a:latin typeface="Monaco" charset="0"/>
                <a:ea typeface="Monaco" charset="0"/>
                <a:cs typeface="Monaco" charset="0"/>
              </a:rPr>
              <a:t>c(490</a:t>
            </a:r>
            <a:r>
              <a:rPr lang="cs-CZ" sz="1600" dirty="0">
                <a:latin typeface="Monaco" charset="0"/>
                <a:ea typeface="Monaco" charset="0"/>
                <a:cs typeface="Monaco" charset="0"/>
              </a:rPr>
              <a:t>, 650, </a:t>
            </a:r>
            <a:r>
              <a:rPr lang="cs-CZ" sz="1600" dirty="0" smtClean="0">
                <a:latin typeface="Monaco" charset="0"/>
                <a:ea typeface="Monaco" charset="0"/>
                <a:cs typeface="Monaco" charset="0"/>
              </a:rPr>
              <a:t>200, </a:t>
            </a:r>
            <a:r>
              <a:rPr lang="cs-CZ" sz="1600" dirty="0">
                <a:latin typeface="Monaco" charset="0"/>
                <a:ea typeface="Monaco" charset="0"/>
                <a:cs typeface="Monaco" charset="0"/>
              </a:rPr>
              <a:t>3</a:t>
            </a:r>
            <a:r>
              <a:rPr lang="cs-CZ" sz="1600" dirty="0" smtClean="0">
                <a:latin typeface="Monaco" charset="0"/>
                <a:ea typeface="Monaco" charset="0"/>
                <a:cs typeface="Monaco" charset="0"/>
              </a:rPr>
              <a:t>00</a:t>
            </a:r>
            <a:r>
              <a:rPr lang="cs-CZ" sz="1600" dirty="0">
                <a:latin typeface="Monaco" charset="0"/>
                <a:ea typeface="Monaco" charset="0"/>
                <a:cs typeface="Monaco" charset="0"/>
              </a:rPr>
              <a:t>, 4</a:t>
            </a:r>
            <a:r>
              <a:rPr lang="cs-CZ" sz="1600" dirty="0" smtClean="0">
                <a:latin typeface="Monaco" charset="0"/>
                <a:ea typeface="Monaco" charset="0"/>
                <a:cs typeface="Monaco" charset="0"/>
              </a:rPr>
              <a:t>00</a:t>
            </a:r>
            <a:r>
              <a:rPr lang="cs-CZ" sz="1600" dirty="0">
                <a:latin typeface="Monaco" charset="0"/>
                <a:ea typeface="Monaco" charset="0"/>
                <a:cs typeface="Monaco" charset="0"/>
              </a:rPr>
              <a:t>, 350</a:t>
            </a:r>
            <a:r>
              <a:rPr lang="cs-CZ" sz="1600" dirty="0" smtClean="0">
                <a:latin typeface="Monaco" charset="0"/>
                <a:ea typeface="Monaco" charset="0"/>
                <a:cs typeface="Monaco" charset="0"/>
              </a:rPr>
              <a:t>))</a:t>
            </a:r>
          </a:p>
          <a:p>
            <a:endParaRPr lang="cs-CZ" sz="1600" dirty="0">
              <a:latin typeface="Monaco" charset="0"/>
              <a:ea typeface="Monaco" charset="0"/>
              <a:cs typeface="Monaco" charset="0"/>
            </a:endParaRPr>
          </a:p>
          <a:p>
            <a:r>
              <a:rPr lang="cs-CZ" sz="1600" dirty="0" smtClean="0">
                <a:latin typeface="Monaco" charset="0"/>
                <a:ea typeface="Monaco" charset="0"/>
                <a:cs typeface="Monaco" charset="0"/>
              </a:rPr>
              <a:t>data %&gt;% </a:t>
            </a:r>
            <a:r>
              <a:rPr lang="cs-CZ" sz="1600" dirty="0" err="1" smtClean="0">
                <a:latin typeface="Monaco" charset="0"/>
                <a:ea typeface="Monaco" charset="0"/>
                <a:cs typeface="Monaco" charset="0"/>
              </a:rPr>
              <a:t>gather</a:t>
            </a:r>
            <a:r>
              <a:rPr lang="cs-CZ" sz="1600" dirty="0" smtClean="0">
                <a:latin typeface="Monaco" charset="0"/>
                <a:ea typeface="Monaco" charset="0"/>
                <a:cs typeface="Monaco" charset="0"/>
              </a:rPr>
              <a:t>(</a:t>
            </a:r>
            <a:r>
              <a:rPr lang="cs-CZ" sz="1600" dirty="0" err="1" smtClean="0">
                <a:latin typeface="Monaco" charset="0"/>
                <a:ea typeface="Monaco" charset="0"/>
                <a:cs typeface="Monaco" charset="0"/>
              </a:rPr>
              <a:t>group</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calcium</a:t>
            </a:r>
            <a:r>
              <a:rPr lang="cs-CZ" sz="1600" dirty="0" smtClean="0">
                <a:latin typeface="Monaco" charset="0"/>
                <a:ea typeface="Monaco" charset="0"/>
                <a:cs typeface="Monaco" charset="0"/>
              </a:rPr>
              <a:t>, </a:t>
            </a:r>
            <a:r>
              <a:rPr lang="cs-CZ" sz="1600" dirty="0" err="1" smtClean="0">
                <a:latin typeface="Monaco" charset="0"/>
                <a:ea typeface="Monaco" charset="0"/>
                <a:cs typeface="Monaco" charset="0"/>
              </a:rPr>
              <a:t>normal</a:t>
            </a:r>
            <a:r>
              <a:rPr lang="cs-CZ" sz="1600" dirty="0" smtClean="0">
                <a:latin typeface="Monaco" charset="0"/>
                <a:ea typeface="Monaco" charset="0"/>
                <a:cs typeface="Monaco" charset="0"/>
              </a:rPr>
              <a:t>:</a:t>
            </a:r>
            <a:r>
              <a:rPr lang="is-IS" sz="1600" dirty="0" smtClean="0">
                <a:latin typeface="Monaco" charset="0"/>
                <a:ea typeface="Monaco" charset="0"/>
                <a:cs typeface="Monaco" charset="0"/>
              </a:rPr>
              <a:t>osteoporosis) -&gt; tidy.data</a:t>
            </a: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sp>
        <p:nvSpPr>
          <p:cNvPr id="5" name="TextBox 4"/>
          <p:cNvSpPr txBox="1"/>
          <p:nvPr/>
        </p:nvSpPr>
        <p:spPr>
          <a:xfrm>
            <a:off x="9505939" y="3484478"/>
            <a:ext cx="2323072" cy="2677656"/>
          </a:xfrm>
          <a:prstGeom prst="rect">
            <a:avLst/>
          </a:prstGeom>
          <a:noFill/>
        </p:spPr>
        <p:txBody>
          <a:bodyPr wrap="none" rtlCol="0">
            <a:spAutoFit/>
          </a:bodyPr>
          <a:lstStyle/>
          <a:p>
            <a:r>
              <a:rPr lang="is-IS" sz="1200" dirty="0">
                <a:latin typeface="Monaco" charset="0"/>
                <a:ea typeface="Monaco" charset="0"/>
                <a:cs typeface="Monaco" charset="0"/>
              </a:rPr>
              <a:t>          group calcium</a:t>
            </a:r>
          </a:p>
          <a:p>
            <a:r>
              <a:rPr lang="is-IS" sz="1200" dirty="0">
                <a:latin typeface="Monaco" charset="0"/>
                <a:ea typeface="Monaco" charset="0"/>
                <a:cs typeface="Monaco" charset="0"/>
              </a:rPr>
              <a:t> 1       normal    1200</a:t>
            </a:r>
          </a:p>
          <a:p>
            <a:r>
              <a:rPr lang="is-IS" sz="1200" dirty="0">
                <a:latin typeface="Monaco" charset="0"/>
                <a:ea typeface="Monaco" charset="0"/>
                <a:cs typeface="Monaco" charset="0"/>
              </a:rPr>
              <a:t> 2       normal    1000</a:t>
            </a:r>
          </a:p>
          <a:p>
            <a:r>
              <a:rPr lang="is-IS" sz="1200" dirty="0">
                <a:latin typeface="Monaco" charset="0"/>
                <a:ea typeface="Monaco" charset="0"/>
                <a:cs typeface="Monaco" charset="0"/>
              </a:rPr>
              <a:t> 3       normal     980</a:t>
            </a:r>
          </a:p>
          <a:p>
            <a:r>
              <a:rPr lang="is-IS" sz="1200" dirty="0">
                <a:latin typeface="Monaco" charset="0"/>
                <a:ea typeface="Monaco" charset="0"/>
                <a:cs typeface="Monaco" charset="0"/>
              </a:rPr>
              <a:t> 4       normal     900</a:t>
            </a:r>
          </a:p>
          <a:p>
            <a:r>
              <a:rPr lang="is-IS" sz="1200" dirty="0">
                <a:latin typeface="Monaco" charset="0"/>
                <a:ea typeface="Monaco" charset="0"/>
                <a:cs typeface="Monaco" charset="0"/>
              </a:rPr>
              <a:t> 5       normal     750</a:t>
            </a:r>
          </a:p>
          <a:p>
            <a:r>
              <a:rPr lang="is-IS" sz="1200" dirty="0">
                <a:latin typeface="Monaco" charset="0"/>
                <a:ea typeface="Monaco" charset="0"/>
                <a:cs typeface="Monaco" charset="0"/>
              </a:rPr>
              <a:t> 6       normal     800</a:t>
            </a:r>
          </a:p>
          <a:p>
            <a:r>
              <a:rPr lang="is-IS" sz="1200" dirty="0">
                <a:latin typeface="Monaco" charset="0"/>
                <a:ea typeface="Monaco" charset="0"/>
                <a:cs typeface="Monaco" charset="0"/>
              </a:rPr>
              <a:t> 7   osteopenia    1000</a:t>
            </a:r>
          </a:p>
          <a:p>
            <a:r>
              <a:rPr lang="is-IS" sz="1200" dirty="0">
                <a:latin typeface="Monaco" charset="0"/>
                <a:ea typeface="Monaco" charset="0"/>
                <a:cs typeface="Monaco" charset="0"/>
              </a:rPr>
              <a:t> 8   osteopenia    1100</a:t>
            </a:r>
          </a:p>
          <a:p>
            <a:r>
              <a:rPr lang="is-IS" sz="1200" dirty="0">
                <a:latin typeface="Monaco" charset="0"/>
                <a:ea typeface="Monaco" charset="0"/>
                <a:cs typeface="Monaco" charset="0"/>
              </a:rPr>
              <a:t> 9   osteopenia     700</a:t>
            </a:r>
          </a:p>
          <a:p>
            <a:r>
              <a:rPr lang="is-IS" sz="1200" dirty="0">
                <a:latin typeface="Monaco" charset="0"/>
                <a:ea typeface="Monaco" charset="0"/>
                <a:cs typeface="Monaco" charset="0"/>
              </a:rPr>
              <a:t>10   osteopenia     800</a:t>
            </a:r>
          </a:p>
          <a:p>
            <a:r>
              <a:rPr lang="is-IS" sz="1200" dirty="0">
                <a:latin typeface="Monaco" charset="0"/>
                <a:ea typeface="Monaco" charset="0"/>
                <a:cs typeface="Monaco" charset="0"/>
              </a:rPr>
              <a:t>11   osteopenia     500</a:t>
            </a:r>
          </a:p>
          <a:p>
            <a:r>
              <a:rPr lang="is-IS" sz="1200" dirty="0">
                <a:latin typeface="Monaco" charset="0"/>
                <a:ea typeface="Monaco" charset="0"/>
                <a:cs typeface="Monaco" charset="0"/>
              </a:rPr>
              <a:t>12   osteopenia     </a:t>
            </a:r>
            <a:r>
              <a:rPr lang="is-IS" sz="1200" dirty="0" smtClean="0">
                <a:latin typeface="Monaco" charset="0"/>
                <a:ea typeface="Monaco" charset="0"/>
                <a:cs typeface="Monaco" charset="0"/>
              </a:rPr>
              <a:t>700</a:t>
            </a:r>
          </a:p>
          <a:p>
            <a:r>
              <a:rPr lang="is-IS" sz="1200" dirty="0" smtClean="0">
                <a:latin typeface="Monaco" charset="0"/>
                <a:ea typeface="Monaco" charset="0"/>
                <a:cs typeface="Monaco" charset="0"/>
              </a:rPr>
              <a:t>...</a:t>
            </a:r>
            <a:endParaRPr lang="is-IS" sz="1200" dirty="0">
              <a:latin typeface="Monaco" charset="0"/>
              <a:ea typeface="Monaco" charset="0"/>
              <a:cs typeface="Monaco" charset="0"/>
            </a:endParaRPr>
          </a:p>
        </p:txBody>
      </p:sp>
    </p:spTree>
    <p:extLst>
      <p:ext uri="{BB962C8B-B14F-4D97-AF65-F5344CB8AC3E}">
        <p14:creationId xmlns:p14="http://schemas.microsoft.com/office/powerpoint/2010/main" val="1899055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It is </a:t>
            </a:r>
            <a:r>
              <a:rPr lang="en-US" b="1" dirty="0" smtClean="0"/>
              <a:t>always</a:t>
            </a:r>
            <a:r>
              <a:rPr lang="en-US" dirty="0" smtClean="0"/>
              <a:t> the right idea to view your data before modeling it</a:t>
            </a:r>
            <a:endParaRPr lang="en-US" dirty="0"/>
          </a:p>
        </p:txBody>
      </p:sp>
      <p:sp>
        <p:nvSpPr>
          <p:cNvPr id="4" name="TextBox 3"/>
          <p:cNvSpPr txBox="1"/>
          <p:nvPr/>
        </p:nvSpPr>
        <p:spPr>
          <a:xfrm>
            <a:off x="1097280" y="2749418"/>
            <a:ext cx="9529306" cy="1107996"/>
          </a:xfrm>
          <a:prstGeom prst="rect">
            <a:avLst/>
          </a:prstGeom>
          <a:noFill/>
        </p:spPr>
        <p:txBody>
          <a:bodyPr wrap="square" rtlCol="0">
            <a:spAutoFit/>
          </a:bodyPr>
          <a:lstStyle/>
          <a:p>
            <a:r>
              <a:rPr lang="en-US" sz="1600" dirty="0" err="1" smtClean="0">
                <a:latin typeface="Monaco" charset="0"/>
                <a:ea typeface="Monaco" charset="0"/>
                <a:cs typeface="Monaco" charset="0"/>
              </a:rPr>
              <a:t>ggplot</a:t>
            </a:r>
            <a:r>
              <a:rPr lang="en-US" sz="1600" dirty="0" smtClean="0">
                <a:latin typeface="Monaco" charset="0"/>
                <a:ea typeface="Monaco" charset="0"/>
                <a:cs typeface="Monaco" charset="0"/>
              </a:rPr>
              <a:t>(</a:t>
            </a:r>
            <a:r>
              <a:rPr lang="en-US" sz="1600" dirty="0" err="1" smtClean="0">
                <a:latin typeface="Monaco" charset="0"/>
                <a:ea typeface="Monaco" charset="0"/>
                <a:cs typeface="Monaco" charset="0"/>
              </a:rPr>
              <a:t>tidy.data</a:t>
            </a:r>
            <a:r>
              <a:rPr lang="en-US" sz="1600" dirty="0" smtClean="0">
                <a:latin typeface="Monaco" charset="0"/>
                <a:ea typeface="Monaco" charset="0"/>
                <a:cs typeface="Monaco" charset="0"/>
              </a:rPr>
              <a:t>, </a:t>
            </a:r>
            <a:r>
              <a:rPr lang="en-US" sz="1600" dirty="0" err="1" smtClean="0">
                <a:latin typeface="Monaco" charset="0"/>
                <a:ea typeface="Monaco" charset="0"/>
                <a:cs typeface="Monaco" charset="0"/>
              </a:rPr>
              <a:t>aes</a:t>
            </a:r>
            <a:r>
              <a:rPr lang="en-US" sz="1600" dirty="0" smtClean="0">
                <a:latin typeface="Monaco" charset="0"/>
                <a:ea typeface="Monaco" charset="0"/>
                <a:cs typeface="Monaco" charset="0"/>
              </a:rPr>
              <a:t>(x = group, y = calcium, fill= group)) + </a:t>
            </a:r>
            <a:r>
              <a:rPr lang="en-US" sz="1600" dirty="0" err="1" smtClean="0">
                <a:latin typeface="Monaco" charset="0"/>
                <a:ea typeface="Monaco" charset="0"/>
                <a:cs typeface="Monaco" charset="0"/>
              </a:rPr>
              <a:t>geom_violin</a:t>
            </a:r>
            <a:r>
              <a:rPr lang="en-US" sz="1600" dirty="0" smtClean="0">
                <a:latin typeface="Monaco" charset="0"/>
                <a:ea typeface="Monaco" charset="0"/>
                <a:cs typeface="Monaco" charset="0"/>
              </a:rPr>
              <a:t>()</a:t>
            </a:r>
            <a:endParaRPr lang="cs-CZ" sz="1600" dirty="0" smtClean="0">
              <a:latin typeface="Monaco" charset="0"/>
              <a:ea typeface="Monaco" charset="0"/>
              <a:cs typeface="Monaco" charset="0"/>
            </a:endParaRPr>
          </a:p>
          <a:p>
            <a:endParaRPr lang="cs-CZ" sz="1600" dirty="0">
              <a:latin typeface="Monaco" charset="0"/>
              <a:ea typeface="Monaco" charset="0"/>
              <a:cs typeface="Monaco" charset="0"/>
            </a:endParaRPr>
          </a:p>
          <a:p>
            <a:endParaRPr lang="cs-CZ" sz="1600" dirty="0">
              <a:latin typeface="Monaco" charset="0"/>
              <a:ea typeface="Monaco" charset="0"/>
              <a:cs typeface="Monaco" charset="0"/>
            </a:endParaRPr>
          </a:p>
          <a:p>
            <a:endParaRPr lang="is-IS" dirty="0">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588" y="3212899"/>
            <a:ext cx="4032909" cy="3096397"/>
          </a:xfrm>
          <a:prstGeom prst="rect">
            <a:avLst/>
          </a:prstGeom>
        </p:spPr>
      </p:pic>
    </p:spTree>
    <p:extLst>
      <p:ext uri="{BB962C8B-B14F-4D97-AF65-F5344CB8AC3E}">
        <p14:creationId xmlns:p14="http://schemas.microsoft.com/office/powerpoint/2010/main" val="684466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a:t>
            </a:r>
            <a:r>
              <a:rPr lang="en-US" dirty="0" smtClean="0"/>
              <a:t>ANOVA</a:t>
            </a:r>
            <a:endParaRPr lang="en-US" dirty="0"/>
          </a:p>
        </p:txBody>
      </p:sp>
      <p:sp>
        <p:nvSpPr>
          <p:cNvPr id="4" name="TextBox 3"/>
          <p:cNvSpPr txBox="1"/>
          <p:nvPr/>
        </p:nvSpPr>
        <p:spPr>
          <a:xfrm>
            <a:off x="1097280" y="1862051"/>
            <a:ext cx="10523913" cy="4832092"/>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p>
          <a:p>
            <a:r>
              <a:rPr lang="en-US" sz="2200" dirty="0">
                <a:latin typeface="Monaco" charset="0"/>
                <a:ea typeface="Monaco" charset="0"/>
                <a:cs typeface="Monaco" charset="0"/>
              </a:rPr>
              <a:t>Call:</a:t>
            </a:r>
          </a:p>
          <a:p>
            <a:r>
              <a:rPr lang="en-US" sz="2200" dirty="0">
                <a:latin typeface="Monaco" charset="0"/>
                <a:ea typeface="Monaco" charset="0"/>
                <a:cs typeface="Monaco" charset="0"/>
              </a:rPr>
              <a:t>   </a:t>
            </a:r>
            <a:r>
              <a:rPr lang="en-US" sz="2200" dirty="0" err="1">
                <a:latin typeface="Monaco" charset="0"/>
                <a:ea typeface="Monaco" charset="0"/>
                <a:cs typeface="Monaco" charset="0"/>
              </a:rPr>
              <a:t>aov</a:t>
            </a:r>
            <a:r>
              <a:rPr lang="en-US" sz="2200" dirty="0">
                <a:latin typeface="Monaco" charset="0"/>
                <a:ea typeface="Monaco" charset="0"/>
                <a:cs typeface="Monaco" charset="0"/>
              </a:rPr>
              <a:t>(formula = calcium ~ 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Terms:</a:t>
            </a:r>
          </a:p>
          <a:p>
            <a:r>
              <a:rPr lang="en-US" sz="2200" dirty="0">
                <a:latin typeface="Monaco" charset="0"/>
                <a:ea typeface="Monaco" charset="0"/>
                <a:cs typeface="Monaco" charset="0"/>
              </a:rPr>
              <a:t>                   group Residuals</a:t>
            </a:r>
          </a:p>
          <a:p>
            <a:r>
              <a:rPr lang="en-US" sz="2200" dirty="0">
                <a:latin typeface="Monaco" charset="0"/>
                <a:ea typeface="Monaco" charset="0"/>
                <a:cs typeface="Monaco" charset="0"/>
              </a:rPr>
              <a:t>Sum of Squares  944144.4  493166.7</a:t>
            </a:r>
          </a:p>
          <a:p>
            <a:r>
              <a:rPr lang="en-US" sz="2200" dirty="0">
                <a:latin typeface="Monaco" charset="0"/>
                <a:ea typeface="Monaco" charset="0"/>
                <a:cs typeface="Monaco" charset="0"/>
              </a:rPr>
              <a:t>Deg. of Freedom        2        15</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Residual standard error: 181.3223</a:t>
            </a:r>
          </a:p>
          <a:p>
            <a:r>
              <a:rPr lang="en-US" sz="2200" dirty="0">
                <a:latin typeface="Monaco" charset="0"/>
                <a:ea typeface="Monaco" charset="0"/>
                <a:cs typeface="Monaco" charset="0"/>
              </a:rPr>
              <a:t>Estimated effects may be unbalanced</a:t>
            </a:r>
          </a:p>
          <a:p>
            <a:endParaRPr lang="en-US" sz="2200" dirty="0">
              <a:latin typeface="Monaco" charset="0"/>
              <a:ea typeface="Monaco" charset="0"/>
              <a:cs typeface="Monaco" charset="0"/>
            </a:endParaRPr>
          </a:p>
        </p:txBody>
      </p:sp>
      <p:sp>
        <p:nvSpPr>
          <p:cNvPr id="5" name="TextBox 4"/>
          <p:cNvSpPr txBox="1"/>
          <p:nvPr/>
        </p:nvSpPr>
        <p:spPr>
          <a:xfrm>
            <a:off x="5735782" y="3541222"/>
            <a:ext cx="1529541" cy="430887"/>
          </a:xfrm>
          <a:prstGeom prst="rect">
            <a:avLst/>
          </a:prstGeom>
          <a:noFill/>
        </p:spPr>
        <p:txBody>
          <a:bodyPr wrap="square" rtlCol="0">
            <a:spAutoFit/>
          </a:bodyPr>
          <a:lstStyle/>
          <a:p>
            <a:r>
              <a:rPr lang="en-US" sz="2200" b="1" dirty="0" smtClean="0">
                <a:solidFill>
                  <a:srgbClr val="0070C0"/>
                </a:solidFill>
              </a:rPr>
              <a:t>error</a:t>
            </a:r>
            <a:endParaRPr lang="en-US" sz="2200" b="1" dirty="0">
              <a:solidFill>
                <a:srgbClr val="0070C0"/>
              </a:solidFill>
            </a:endParaRPr>
          </a:p>
        </p:txBody>
      </p:sp>
    </p:spTree>
    <p:extLst>
      <p:ext uri="{BB962C8B-B14F-4D97-AF65-F5344CB8AC3E}">
        <p14:creationId xmlns:p14="http://schemas.microsoft.com/office/powerpoint/2010/main" val="2089321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ANOVA table</a:t>
            </a:r>
            <a:endParaRPr lang="en-US" dirty="0"/>
          </a:p>
        </p:txBody>
      </p:sp>
      <p:sp>
        <p:nvSpPr>
          <p:cNvPr id="4" name="TextBox 3"/>
          <p:cNvSpPr txBox="1"/>
          <p:nvPr/>
        </p:nvSpPr>
        <p:spPr>
          <a:xfrm>
            <a:off x="1097280" y="1862051"/>
            <a:ext cx="11094720" cy="2800767"/>
          </a:xfrm>
          <a:prstGeom prst="rect">
            <a:avLst/>
          </a:prstGeom>
          <a:noFill/>
        </p:spPr>
        <p:txBody>
          <a:bodyPr wrap="square" rtlCol="0">
            <a:spAutoFit/>
          </a:bodyPr>
          <a:lstStyle/>
          <a:p>
            <a:r>
              <a:rPr lang="en-US" sz="2200" b="1" dirty="0" smtClean="0">
                <a:latin typeface="Monaco" charset="0"/>
                <a:ea typeface="Monaco" charset="0"/>
                <a:cs typeface="Monaco" charset="0"/>
              </a:rPr>
              <a:t>&gt; </a:t>
            </a:r>
            <a:r>
              <a:rPr lang="en-US" sz="2200" b="1" dirty="0" smtClean="0">
                <a:solidFill>
                  <a:srgbClr val="FF0000"/>
                </a:solidFill>
                <a:latin typeface="Monaco" charset="0"/>
                <a:ea typeface="Monaco" charset="0"/>
                <a:cs typeface="Monaco" charset="0"/>
              </a:rPr>
              <a:t>summary(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 group, data = </a:t>
            </a:r>
            <a:r>
              <a:rPr lang="en-US" sz="2200" b="1" dirty="0" err="1" smtClean="0">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 </a:t>
            </a:r>
            <a:r>
              <a:rPr lang="en-US" sz="2200" b="1" dirty="0" smtClean="0">
                <a:solidFill>
                  <a:srgbClr val="FF0000"/>
                </a:solidFill>
                <a:latin typeface="Monaco" charset="0"/>
                <a:ea typeface="Monaco" charset="0"/>
                <a:cs typeface="Monaco" charset="0"/>
              </a:rPr>
              <a:t>)</a:t>
            </a:r>
          </a:p>
          <a:p>
            <a:endParaRPr lang="en-US" sz="2200" b="1" dirty="0">
              <a:solidFill>
                <a:srgbClr val="FF0000"/>
              </a:solidFill>
              <a:latin typeface="Monaco" charset="0"/>
              <a:ea typeface="Monaco" charset="0"/>
              <a:cs typeface="Monaco" charset="0"/>
            </a:endParaRPr>
          </a:p>
          <a:p>
            <a:endParaRPr lang="en-US" sz="2200" b="1" dirty="0" smtClean="0">
              <a:solidFill>
                <a:srgbClr val="FF0000"/>
              </a:solidFill>
              <a:latin typeface="Monaco" charset="0"/>
              <a:ea typeface="Monaco" charset="0"/>
              <a:cs typeface="Monaco" charset="0"/>
            </a:endParaRPr>
          </a:p>
          <a:p>
            <a:r>
              <a:rPr lang="is-IS" sz="2200" dirty="0">
                <a:latin typeface="Monaco" charset="0"/>
                <a:ea typeface="Monaco" charset="0"/>
                <a:cs typeface="Monaco" charset="0"/>
              </a:rPr>
              <a:t>            Df Sum Sq Mean Sq F value   Pr(&gt;F)    </a:t>
            </a:r>
          </a:p>
          <a:p>
            <a:r>
              <a:rPr lang="is-IS" sz="2200" dirty="0">
                <a:latin typeface="Monaco" charset="0"/>
                <a:ea typeface="Monaco" charset="0"/>
                <a:cs typeface="Monaco" charset="0"/>
              </a:rPr>
              <a:t>group        2 944144  472072   14.36 0.000328 ***</a:t>
            </a:r>
          </a:p>
          <a:p>
            <a:r>
              <a:rPr lang="is-IS" sz="2200" dirty="0">
                <a:latin typeface="Monaco" charset="0"/>
                <a:ea typeface="Monaco" charset="0"/>
                <a:cs typeface="Monaco" charset="0"/>
              </a:rPr>
              <a:t>Residuals   15 493167   32878                     </a:t>
            </a:r>
          </a:p>
          <a:p>
            <a:r>
              <a:rPr lang="is-IS" sz="2200" dirty="0">
                <a:latin typeface="Monaco" charset="0"/>
                <a:ea typeface="Monaco" charset="0"/>
                <a:cs typeface="Monaco" charset="0"/>
              </a:rPr>
              <a:t>---</a:t>
            </a:r>
          </a:p>
          <a:p>
            <a:r>
              <a:rPr lang="is-IS" sz="2200" dirty="0">
                <a:latin typeface="Monaco" charset="0"/>
                <a:ea typeface="Monaco" charset="0"/>
                <a:cs typeface="Monaco" charset="0"/>
              </a:rPr>
              <a:t>Signif. codes:  0 ‘***’ 0.001 ‘**’ 0.01 ‘*’ 0.05 ‘.’ 0.1 ‘ ’ 1</a:t>
            </a:r>
          </a:p>
        </p:txBody>
      </p:sp>
      <p:sp>
        <p:nvSpPr>
          <p:cNvPr id="5" name="TextBox 4"/>
          <p:cNvSpPr txBox="1"/>
          <p:nvPr/>
        </p:nvSpPr>
        <p:spPr>
          <a:xfrm>
            <a:off x="448888" y="3524597"/>
            <a:ext cx="1529541" cy="430887"/>
          </a:xfrm>
          <a:prstGeom prst="rect">
            <a:avLst/>
          </a:prstGeom>
          <a:noFill/>
        </p:spPr>
        <p:txBody>
          <a:bodyPr wrap="square" rtlCol="0">
            <a:spAutoFit/>
          </a:bodyPr>
          <a:lstStyle/>
          <a:p>
            <a:r>
              <a:rPr lang="en-US" sz="2200" b="1" dirty="0" smtClean="0"/>
              <a:t>error</a:t>
            </a:r>
            <a:endParaRPr lang="en-US" sz="2200" b="1" dirty="0"/>
          </a:p>
        </p:txBody>
      </p:sp>
      <mc:AlternateContent xmlns:mc="http://schemas.openxmlformats.org/markup-compatibility/2006" xmlns:a14="http://schemas.microsoft.com/office/drawing/2010/main">
        <mc:Choice Requires="a14">
          <p:sp>
            <p:nvSpPr>
              <p:cNvPr id="6" name="TextBox 5"/>
              <p:cNvSpPr txBox="1"/>
              <p:nvPr/>
            </p:nvSpPr>
            <p:spPr>
              <a:xfrm>
                <a:off x="7982989" y="5244952"/>
                <a:ext cx="1989512"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𝑭</m:t>
                      </m:r>
                      <m:r>
                        <a:rPr lang="en-US" sz="2000" b="1" i="1" smtClean="0">
                          <a:latin typeface="Cambria Math" charset="0"/>
                        </a:rPr>
                        <m:t>= </m:t>
                      </m:r>
                      <m:f>
                        <m:fPr>
                          <m:ctrlPr>
                            <a:rPr lang="mr-IN" sz="2000" b="1" i="1" smtClean="0">
                              <a:latin typeface="Cambria Math" charset="0"/>
                            </a:rPr>
                          </m:ctrlPr>
                        </m:fPr>
                        <m:num>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𝒈𝒓𝒐𝒖𝒑</m:t>
                              </m:r>
                            </m:sub>
                          </m:sSub>
                        </m:num>
                        <m:den>
                          <m:sSub>
                            <m:sSubPr>
                              <m:ctrlPr>
                                <a:rPr lang="en-US" sz="2000" b="1" i="1" smtClean="0">
                                  <a:latin typeface="Cambria Math" charset="0"/>
                                </a:rPr>
                              </m:ctrlPr>
                            </m:sSubPr>
                            <m:e>
                              <m:r>
                                <a:rPr lang="en-US" sz="2000" b="1" i="1" smtClean="0">
                                  <a:latin typeface="Cambria Math" charset="0"/>
                                </a:rPr>
                                <m:t>𝑴𝑺</m:t>
                              </m:r>
                            </m:e>
                            <m:sub>
                              <m:r>
                                <a:rPr lang="en-US" sz="2000" b="1" i="1" smtClean="0">
                                  <a:latin typeface="Cambria Math" charset="0"/>
                                </a:rPr>
                                <m:t>𝒆𝒓𝒓𝒐𝒓</m:t>
                              </m:r>
                            </m:sub>
                          </m:sSub>
                        </m:den>
                      </m:f>
                    </m:oMath>
                  </m:oMathPara>
                </a14:m>
                <a:endParaRPr lang="en-US" sz="20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7982989" y="5244952"/>
                <a:ext cx="1989512" cy="73565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88872" y="5262329"/>
                <a:ext cx="3275215"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a:latin typeface="Cambria Math" charset="0"/>
                            </a:rPr>
                            <m:t>𝒆𝒓𝒓𝒐𝒓</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Sup>
                                <m:sSubSupPr>
                                  <m:ctrlPr>
                                    <a:rPr lang="en-US" sz="2000" b="1" i="1" smtClean="0">
                                      <a:latin typeface="Cambria Math" charset="0"/>
                                    </a:rPr>
                                  </m:ctrlPr>
                                </m:sSubSupPr>
                                <m:e>
                                  <m:r>
                                    <a:rPr lang="en-US" sz="2000" b="1" i="1" smtClean="0">
                                      <a:latin typeface="Cambria Math" charset="0"/>
                                    </a:rPr>
                                    <m:t>𝒔</m:t>
                                  </m:r>
                                </m:e>
                                <m:sub>
                                  <m:r>
                                    <a:rPr lang="en-US" sz="2000" b="1" i="1" smtClean="0">
                                      <a:latin typeface="Cambria Math" charset="0"/>
                                    </a:rPr>
                                    <m:t>𝒊</m:t>
                                  </m:r>
                                </m:sub>
                                <m:sup>
                                  <m:r>
                                    <a:rPr lang="en-US" sz="2000" b="1" i="1" smtClean="0">
                                      <a:latin typeface="Cambria Math" charset="0"/>
                                    </a:rPr>
                                    <m:t>𝟐</m:t>
                                  </m:r>
                                </m:sup>
                              </m:sSubSup>
                            </m:e>
                          </m:nary>
                          <m:sSub>
                            <m:sSubPr>
                              <m:ctrlPr>
                                <a:rPr lang="en-US" sz="2000" b="1" i="1">
                                  <a:latin typeface="Cambria Math" charset="0"/>
                                </a:rPr>
                              </m:ctrlPr>
                            </m:sSubPr>
                            <m:e>
                              <m:r>
                                <a:rPr lang="en-US" sz="2000" b="1" i="1">
                                  <a:latin typeface="Cambria Math" charset="0"/>
                                </a:rPr>
                                <m:t>𝒅𝒇</m:t>
                              </m:r>
                            </m:e>
                            <m:sub>
                              <m:r>
                                <a:rPr lang="en-US" sz="2000" b="1" i="1">
                                  <a:latin typeface="Cambria Math" charset="0"/>
                                </a:rPr>
                                <m:t>𝒊</m:t>
                              </m:r>
                            </m:sub>
                          </m:sSub>
                        </m:num>
                        <m:den>
                          <m:r>
                            <a:rPr lang="en-US" sz="2000" b="1" i="1" smtClean="0">
                              <a:latin typeface="Cambria Math" charset="0"/>
                            </a:rPr>
                            <m:t>𝑵</m:t>
                          </m:r>
                          <m:r>
                            <a:rPr lang="en-US" sz="2000" b="1" i="1" smtClean="0">
                              <a:latin typeface="Cambria Math" charset="0"/>
                            </a:rPr>
                            <m:t>−</m:t>
                          </m:r>
                          <m:r>
                            <a:rPr lang="en-US" sz="2000" b="1" i="1" smtClean="0">
                              <a:latin typeface="Cambria Math" charset="0"/>
                            </a:rPr>
                            <m:t>𝒌</m:t>
                          </m:r>
                        </m:den>
                      </m:f>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4488872" y="5262329"/>
                <a:ext cx="3275215" cy="72699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8888" y="5271562"/>
                <a:ext cx="3391593" cy="7177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a:latin typeface="Cambria Math" charset="0"/>
                            </a:rPr>
                            <m:t>𝑴𝑺</m:t>
                          </m:r>
                        </m:e>
                        <m:sub>
                          <m:r>
                            <a:rPr lang="en-US" sz="2000" b="1" i="1" smtClean="0">
                              <a:latin typeface="Cambria Math" charset="0"/>
                            </a:rPr>
                            <m:t>𝒈𝒓𝒐𝒖𝒑</m:t>
                          </m:r>
                        </m:sub>
                      </m:sSub>
                      <m:r>
                        <a:rPr lang="en-US" sz="2000" b="1" i="1" smtClean="0">
                          <a:latin typeface="Cambria Math" charset="0"/>
                        </a:rPr>
                        <m:t> =  </m:t>
                      </m:r>
                      <m:f>
                        <m:fPr>
                          <m:ctrlPr>
                            <a:rPr lang="mr-IN" sz="2000" b="1" i="1" smtClean="0">
                              <a:latin typeface="Cambria Math" charset="0"/>
                            </a:rPr>
                          </m:ctrlPr>
                        </m:fPr>
                        <m:num>
                          <m:nary>
                            <m:naryPr>
                              <m:chr m:val="∑"/>
                              <m:subHide m:val="on"/>
                              <m:supHide m:val="on"/>
                              <m:ctrlPr>
                                <a:rPr lang="mr-IN" sz="2000" b="1" i="1" smtClean="0">
                                  <a:latin typeface="Cambria Math" charset="0"/>
                                </a:rPr>
                              </m:ctrlPr>
                            </m:naryPr>
                            <m:sub/>
                            <m:sup/>
                            <m:e>
                              <m:sSub>
                                <m:sSubPr>
                                  <m:ctrlPr>
                                    <a:rPr lang="en-US" sz="2000" b="1" i="1">
                                      <a:latin typeface="Cambria Math" charset="0"/>
                                    </a:rPr>
                                  </m:ctrlPr>
                                </m:sSubPr>
                                <m:e>
                                  <m:r>
                                    <a:rPr lang="en-US" sz="2000" b="1" i="1">
                                      <a:latin typeface="Cambria Math" charset="0"/>
                                    </a:rPr>
                                    <m:t>𝒏</m:t>
                                  </m:r>
                                </m:e>
                                <m:sub>
                                  <m:r>
                                    <a:rPr lang="en-US" sz="2000" b="1" i="1">
                                      <a:latin typeface="Cambria Math" charset="0"/>
                                    </a:rPr>
                                    <m:t>𝒊</m:t>
                                  </m:r>
                                </m:sub>
                              </m:sSub>
                            </m:e>
                          </m:nary>
                          <m:sSup>
                            <m:sSupPr>
                              <m:ctrlPr>
                                <a:rPr lang="mr-IN" sz="2000" b="1" i="1" smtClean="0">
                                  <a:latin typeface="Cambria Math" charset="0"/>
                                </a:rPr>
                              </m:ctrlPr>
                            </m:sSupPr>
                            <m:e>
                              <m:d>
                                <m:dPr>
                                  <m:ctrlPr>
                                    <a:rPr lang="mr-IN" sz="2000" b="1" i="1" smtClean="0">
                                      <a:latin typeface="Cambria Math" charset="0"/>
                                    </a:rPr>
                                  </m:ctrlPr>
                                </m:dPr>
                                <m:e>
                                  <m:sSub>
                                    <m:sSubPr>
                                      <m:ctrlPr>
                                        <a:rPr lang="en-US" sz="2000" b="1" i="1">
                                          <a:latin typeface="Cambria Math" charset="0"/>
                                        </a:rPr>
                                      </m:ctrlPr>
                                    </m:sSubPr>
                                    <m:e>
                                      <m:acc>
                                        <m:accPr>
                                          <m:chr m:val="̅"/>
                                          <m:ctrlPr>
                                            <a:rPr lang="en-US" sz="2000" b="1" i="1">
                                              <a:latin typeface="Cambria Math" charset="0"/>
                                            </a:rPr>
                                          </m:ctrlPr>
                                        </m:accPr>
                                        <m:e>
                                          <m:r>
                                            <a:rPr lang="en-US" sz="2000" b="1" i="1">
                                              <a:latin typeface="Cambria Math" charset="0"/>
                                            </a:rPr>
                                            <m:t>𝑿</m:t>
                                          </m:r>
                                        </m:e>
                                      </m:acc>
                                    </m:e>
                                    <m:sub>
                                      <m:r>
                                        <a:rPr lang="en-US" sz="2000" b="1" i="1">
                                          <a:latin typeface="Cambria Math" charset="0"/>
                                        </a:rPr>
                                        <m:t>𝒊</m:t>
                                      </m:r>
                                    </m:sub>
                                  </m:sSub>
                                  <m:r>
                                    <a:rPr lang="en-US" sz="2000" b="1" i="1">
                                      <a:latin typeface="Cambria Math" charset="0"/>
                                    </a:rPr>
                                    <m:t>−</m:t>
                                  </m:r>
                                  <m:acc>
                                    <m:accPr>
                                      <m:chr m:val="̅"/>
                                      <m:ctrlPr>
                                        <a:rPr lang="en-US" sz="2000" b="1" i="1">
                                          <a:latin typeface="Cambria Math" charset="0"/>
                                        </a:rPr>
                                      </m:ctrlPr>
                                    </m:accPr>
                                    <m:e>
                                      <m:r>
                                        <a:rPr lang="en-US" sz="2000" b="1" i="1">
                                          <a:latin typeface="Cambria Math" charset="0"/>
                                        </a:rPr>
                                        <m:t>𝑿</m:t>
                                      </m:r>
                                    </m:e>
                                  </m:acc>
                                </m:e>
                              </m:d>
                            </m:e>
                            <m:sup>
                              <m:r>
                                <a:rPr lang="en-US" sz="2000" b="1" i="1" smtClean="0">
                                  <a:latin typeface="Cambria Math" charset="0"/>
                                </a:rPr>
                                <m:t>𝟐</m:t>
                              </m:r>
                            </m:sup>
                          </m:sSup>
                          <m:r>
                            <a:rPr lang="en-US" sz="2000" b="1" i="1" smtClean="0">
                              <a:latin typeface="Cambria Math" charset="0"/>
                            </a:rPr>
                            <m:t> </m:t>
                          </m:r>
                        </m:num>
                        <m:den>
                          <m:r>
                            <a:rPr lang="en-US" sz="2000" b="1" i="1" smtClean="0">
                              <a:latin typeface="Cambria Math" charset="0"/>
                            </a:rPr>
                            <m:t>𝒌</m:t>
                          </m:r>
                          <m:r>
                            <a:rPr lang="en-US" sz="2000" b="1" i="1" smtClean="0">
                              <a:latin typeface="Cambria Math" charset="0"/>
                            </a:rPr>
                            <m:t>−</m:t>
                          </m:r>
                          <m:r>
                            <a:rPr lang="en-US" sz="2000" b="1" i="1" smtClean="0">
                              <a:latin typeface="Cambria Math" charset="0"/>
                            </a:rPr>
                            <m:t>𝟏</m:t>
                          </m:r>
                        </m:den>
                      </m:f>
                    </m:oMath>
                  </m:oMathPara>
                </a14:m>
                <a:endParaRPr lang="en-US"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8888" y="5271562"/>
                <a:ext cx="3391593" cy="717761"/>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4838002" y="2780295"/>
            <a:ext cx="1246914" cy="117518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57597" y="2780295"/>
            <a:ext cx="1147157" cy="1175189"/>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58835" y="2780295"/>
            <a:ext cx="465514" cy="1175189"/>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79126" y="2801659"/>
            <a:ext cx="1292627" cy="115382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93817"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03570" y="5679037"/>
            <a:ext cx="897775" cy="327662"/>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28300" y="5336517"/>
            <a:ext cx="1778928"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33158" y="5336517"/>
            <a:ext cx="1238597" cy="34252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23453" y="5244952"/>
            <a:ext cx="1248301" cy="850419"/>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68030" y="5107919"/>
            <a:ext cx="2009607" cy="987452"/>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125691" y="5048188"/>
            <a:ext cx="1803862" cy="116450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257606" y="2405380"/>
            <a:ext cx="2704409" cy="830997"/>
          </a:xfrm>
          <a:prstGeom prst="rect">
            <a:avLst/>
          </a:prstGeom>
          <a:solidFill>
            <a:schemeClr val="accent4">
              <a:alpha val="50000"/>
            </a:schemeClr>
          </a:solidFill>
        </p:spPr>
        <p:txBody>
          <a:bodyPr wrap="square" rtlCol="0">
            <a:spAutoFit/>
          </a:bodyPr>
          <a:lstStyle/>
          <a:p>
            <a:r>
              <a:rPr lang="is-IS" sz="1600" b="1" dirty="0">
                <a:latin typeface="Monaco" charset="0"/>
                <a:ea typeface="Monaco" charset="0"/>
                <a:cs typeface="Monaco" charset="0"/>
              </a:rPr>
              <a:t>&gt; 1-pf(14.36, 2, 15)</a:t>
            </a:r>
          </a:p>
          <a:p>
            <a:r>
              <a:rPr lang="is-IS" sz="1600" b="1" dirty="0">
                <a:latin typeface="Monaco" charset="0"/>
                <a:ea typeface="Monaco" charset="0"/>
                <a:cs typeface="Monaco" charset="0"/>
              </a:rPr>
              <a:t>[1] 0.0003277806</a:t>
            </a:r>
          </a:p>
          <a:p>
            <a:endParaRPr lang="en-US" sz="1600" b="1" dirty="0">
              <a:latin typeface="Monaco" charset="0"/>
              <a:ea typeface="Monaco" charset="0"/>
              <a:cs typeface="Monaco" charset="0"/>
            </a:endParaRPr>
          </a:p>
        </p:txBody>
      </p:sp>
      <p:sp>
        <p:nvSpPr>
          <p:cNvPr id="22" name="Rectangle 21"/>
          <p:cNvSpPr/>
          <p:nvPr/>
        </p:nvSpPr>
        <p:spPr>
          <a:xfrm>
            <a:off x="7529934" y="2820879"/>
            <a:ext cx="1497688" cy="11346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3"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a:t>
            </a:r>
            <a:endParaRPr lang="en-US" dirty="0"/>
          </a:p>
        </p:txBody>
      </p:sp>
      <p:sp>
        <p:nvSpPr>
          <p:cNvPr id="3" name="Content Placeholder 2"/>
          <p:cNvSpPr>
            <a:spLocks noGrp="1"/>
          </p:cNvSpPr>
          <p:nvPr>
            <p:ph idx="1"/>
          </p:nvPr>
        </p:nvSpPr>
        <p:spPr/>
        <p:txBody>
          <a:bodyPr/>
          <a:lstStyle/>
          <a:p>
            <a:r>
              <a:rPr lang="en-US" dirty="0" smtClean="0"/>
              <a:t>Our P = 0.000328, which is less than alpha. We reject the null hypothesis and we have evidence that at least one mean (normal bone density, osteopenia, or osteoporosis calcium intake) differs from the other.</a:t>
            </a:r>
            <a:endParaRPr lang="en-US" dirty="0"/>
          </a:p>
        </p:txBody>
      </p:sp>
    </p:spTree>
    <p:extLst>
      <p:ext uri="{BB962C8B-B14F-4D97-AF65-F5344CB8AC3E}">
        <p14:creationId xmlns:p14="http://schemas.microsoft.com/office/powerpoint/2010/main" val="1828398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notes on Homework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 not use </a:t>
            </a:r>
            <a:r>
              <a:rPr lang="en-US" dirty="0" err="1" smtClean="0"/>
              <a:t>Rstudio</a:t>
            </a:r>
            <a:r>
              <a:rPr lang="en-US" dirty="0" smtClean="0"/>
              <a:t>-specific commands in R chunks</a:t>
            </a:r>
          </a:p>
          <a:p>
            <a:pPr lvl="1"/>
            <a:r>
              <a:rPr lang="en-US" dirty="0" smtClean="0"/>
              <a:t>View() is not an R command</a:t>
            </a:r>
          </a:p>
          <a:p>
            <a:pPr lvl="1"/>
            <a:r>
              <a:rPr lang="en-US" dirty="0" smtClean="0"/>
              <a:t>May prevent from knitting</a:t>
            </a:r>
            <a:endParaRPr lang="en-US" dirty="0"/>
          </a:p>
          <a:p>
            <a:r>
              <a:rPr lang="en-US" dirty="0" smtClean="0"/>
              <a:t>Only set working directory once</a:t>
            </a:r>
          </a:p>
          <a:p>
            <a:pPr lvl="1"/>
            <a:r>
              <a:rPr lang="en-US" dirty="0" smtClean="0"/>
              <a:t>Add to top chunk</a:t>
            </a:r>
            <a:r>
              <a:rPr lang="en-US" dirty="0"/>
              <a:t> </a:t>
            </a:r>
            <a:r>
              <a:rPr lang="en-US" dirty="0" smtClean="0"/>
              <a:t>with "</a:t>
            </a:r>
            <a:r>
              <a:rPr lang="en-US" dirty="0" err="1" smtClean="0"/>
              <a:t>root.dir</a:t>
            </a:r>
            <a:r>
              <a:rPr lang="en-US" dirty="0" smtClean="0"/>
              <a:t>"</a:t>
            </a:r>
          </a:p>
          <a:p>
            <a:r>
              <a:rPr lang="en-US" dirty="0" smtClean="0"/>
              <a:t>Load all libraries in the top chunk</a:t>
            </a:r>
          </a:p>
          <a:p>
            <a:r>
              <a:rPr lang="en-US" dirty="0" smtClean="0"/>
              <a:t>Chi-squared assumptions refer to </a:t>
            </a:r>
            <a:r>
              <a:rPr lang="en-US" b="1" dirty="0" smtClean="0"/>
              <a:t>expected</a:t>
            </a:r>
            <a:r>
              <a:rPr lang="en-US" dirty="0" smtClean="0"/>
              <a:t> counts</a:t>
            </a:r>
          </a:p>
          <a:p>
            <a:r>
              <a:rPr lang="en-US" dirty="0" smtClean="0"/>
              <a:t>Don't give yourself more work than you have to</a:t>
            </a:r>
          </a:p>
          <a:p>
            <a:r>
              <a:rPr lang="en-US" dirty="0" smtClean="0"/>
              <a:t>Don't make your hypotheses fancy</a:t>
            </a:r>
          </a:p>
          <a:p>
            <a:r>
              <a:rPr lang="en-US" dirty="0" smtClean="0"/>
              <a:t>When to use median vs. mean for directional conclusions?</a:t>
            </a:r>
            <a:endParaRPr lang="en-US" dirty="0"/>
          </a:p>
        </p:txBody>
      </p:sp>
    </p:spTree>
    <p:extLst>
      <p:ext uri="{BB962C8B-B14F-4D97-AF65-F5344CB8AC3E}">
        <p14:creationId xmlns:p14="http://schemas.microsoft.com/office/powerpoint/2010/main" val="6130747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Unplanned comparisons with the </a:t>
            </a:r>
            <a:br>
              <a:rPr lang="en-US" dirty="0" smtClean="0"/>
            </a:br>
            <a:r>
              <a:rPr lang="en-US" dirty="0" smtClean="0"/>
              <a:t>Tukey-Kramer Method</a:t>
            </a:r>
            <a:endParaRPr lang="en-US" dirty="0"/>
          </a:p>
        </p:txBody>
      </p:sp>
      <p:sp>
        <p:nvSpPr>
          <p:cNvPr id="3" name="Content Placeholder 2"/>
          <p:cNvSpPr>
            <a:spLocks noGrp="1"/>
          </p:cNvSpPr>
          <p:nvPr>
            <p:ph idx="1"/>
          </p:nvPr>
        </p:nvSpPr>
        <p:spPr>
          <a:xfrm>
            <a:off x="1097280" y="1845734"/>
            <a:ext cx="7082444" cy="4023360"/>
          </a:xfrm>
        </p:spPr>
        <p:txBody>
          <a:bodyPr>
            <a:normAutofit fontScale="92500" lnSpcReduction="20000"/>
          </a:bodyPr>
          <a:lstStyle/>
          <a:p>
            <a:r>
              <a:rPr lang="en-US" dirty="0" smtClean="0"/>
              <a:t>AKA Tukey's test, Tukey's method, Tukey's HSD (honest significant difference) test</a:t>
            </a:r>
          </a:p>
          <a:p>
            <a:endParaRPr lang="en-US" dirty="0" smtClean="0"/>
          </a:p>
          <a:p>
            <a:r>
              <a:rPr lang="en-US" dirty="0" smtClean="0"/>
              <a:t>Tests all pairs of means</a:t>
            </a:r>
          </a:p>
          <a:p>
            <a:pPr lvl="1"/>
            <a:r>
              <a:rPr lang="en-US" dirty="0" smtClean="0"/>
              <a:t>Normal vs. osteopenia</a:t>
            </a:r>
            <a:endParaRPr lang="en-US" dirty="0"/>
          </a:p>
          <a:p>
            <a:pPr lvl="1"/>
            <a:r>
              <a:rPr lang="en-US" dirty="0" smtClean="0"/>
              <a:t>Normal vs. osteoporosis</a:t>
            </a:r>
          </a:p>
          <a:p>
            <a:pPr lvl="1"/>
            <a:r>
              <a:rPr lang="en-US" dirty="0" smtClean="0"/>
              <a:t>Osteopenia vs. osteoporosis</a:t>
            </a:r>
          </a:p>
          <a:p>
            <a:pPr lvl="1"/>
            <a:endParaRPr lang="en-US" dirty="0"/>
          </a:p>
          <a:p>
            <a:r>
              <a:rPr lang="en-US" i="1" dirty="0" smtClean="0"/>
              <a:t>Roughly, </a:t>
            </a:r>
            <a:r>
              <a:rPr lang="en-US" dirty="0" smtClean="0"/>
              <a:t>multiple t-tests where FWER is controlled but using the </a:t>
            </a:r>
            <a:r>
              <a:rPr lang="en-US" i="1" dirty="0" smtClean="0"/>
              <a:t>q</a:t>
            </a:r>
            <a:r>
              <a:rPr lang="en-US" dirty="0" smtClean="0"/>
              <a:t>-statistic (similar to </a:t>
            </a:r>
            <a:r>
              <a:rPr lang="en-US" i="1" dirty="0" smtClean="0"/>
              <a:t>t</a:t>
            </a:r>
            <a:r>
              <a:rPr lang="en-US" dirty="0" smtClean="0"/>
              <a:t>)</a:t>
            </a:r>
            <a:endParaRPr lang="en-US" i="1" dirty="0"/>
          </a:p>
          <a:p>
            <a:pPr lvl="1"/>
            <a:endParaRPr lang="en-US" dirty="0"/>
          </a:p>
          <a:p>
            <a:pPr lvl="1"/>
            <a:endParaRPr lang="en-US" dirty="0" smtClean="0"/>
          </a:p>
        </p:txBody>
      </p:sp>
      <p:pic>
        <p:nvPicPr>
          <p:cNvPr id="4" name="Picture 3"/>
          <p:cNvPicPr>
            <a:picLocks noChangeAspect="1"/>
          </p:cNvPicPr>
          <p:nvPr/>
        </p:nvPicPr>
        <p:blipFill>
          <a:blip r:embed="rId2"/>
          <a:stretch>
            <a:fillRect/>
          </a:stretch>
        </p:blipFill>
        <p:spPr>
          <a:xfrm>
            <a:off x="7556847" y="3026757"/>
            <a:ext cx="4127500" cy="3098800"/>
          </a:xfrm>
          <a:prstGeom prst="rect">
            <a:avLst/>
          </a:prstGeom>
        </p:spPr>
      </p:pic>
    </p:spTree>
    <p:extLst>
      <p:ext uri="{BB962C8B-B14F-4D97-AF65-F5344CB8AC3E}">
        <p14:creationId xmlns:p14="http://schemas.microsoft.com/office/powerpoint/2010/main" val="165002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Tukey's test on ANOVA</a:t>
            </a:r>
            <a:endParaRPr lang="en-US" dirty="0"/>
          </a:p>
        </p:txBody>
      </p:sp>
      <p:sp>
        <p:nvSpPr>
          <p:cNvPr id="6" name="TextBox 5"/>
          <p:cNvSpPr txBox="1"/>
          <p:nvPr/>
        </p:nvSpPr>
        <p:spPr>
          <a:xfrm>
            <a:off x="814647" y="1870363"/>
            <a:ext cx="10889520" cy="4154984"/>
          </a:xfrm>
          <a:prstGeom prst="rect">
            <a:avLst/>
          </a:prstGeom>
          <a:noFill/>
        </p:spPr>
        <p:txBody>
          <a:bodyPr wrap="none" rtlCol="0">
            <a:spAutoFit/>
          </a:bodyPr>
          <a:lstStyle/>
          <a:p>
            <a:r>
              <a:rPr lang="is-IS" sz="2200" b="1" dirty="0">
                <a:latin typeface="Monaco" charset="0"/>
                <a:ea typeface="Monaco" charset="0"/>
                <a:cs typeface="Monaco" charset="0"/>
              </a:rPr>
              <a:t>&gt; </a:t>
            </a:r>
            <a:r>
              <a:rPr lang="is-IS" sz="2200" b="1" dirty="0" smtClean="0">
                <a:solidFill>
                  <a:schemeClr val="accent3"/>
                </a:solidFill>
                <a:latin typeface="Monaco" charset="0"/>
                <a:ea typeface="Monaco" charset="0"/>
                <a:cs typeface="Monaco" charset="0"/>
              </a:rPr>
              <a:t>TukeyHSD( </a:t>
            </a:r>
            <a:r>
              <a:rPr lang="en-US" sz="2200" b="1" dirty="0" err="1" smtClean="0">
                <a:solidFill>
                  <a:srgbClr val="0070C0"/>
                </a:solidFill>
                <a:latin typeface="Monaco" charset="0"/>
                <a:ea typeface="Monaco" charset="0"/>
                <a:cs typeface="Monaco" charset="0"/>
              </a:rPr>
              <a:t>aov</a:t>
            </a:r>
            <a:r>
              <a:rPr lang="en-US" sz="2200" b="1" dirty="0" smtClean="0">
                <a:solidFill>
                  <a:srgbClr val="0070C0"/>
                </a:solidFill>
                <a:latin typeface="Monaco" charset="0"/>
                <a:ea typeface="Monaco" charset="0"/>
                <a:cs typeface="Monaco" charset="0"/>
              </a:rPr>
              <a:t>(</a:t>
            </a:r>
            <a:r>
              <a:rPr lang="en-US" sz="2200" b="1" dirty="0" smtClean="0">
                <a:latin typeface="Monaco" charset="0"/>
                <a:ea typeface="Monaco" charset="0"/>
                <a:cs typeface="Monaco" charset="0"/>
              </a:rPr>
              <a:t>calcium </a:t>
            </a:r>
            <a:r>
              <a:rPr lang="en-US" sz="2200" b="1" dirty="0">
                <a:latin typeface="Monaco" charset="0"/>
                <a:ea typeface="Monaco" charset="0"/>
                <a:cs typeface="Monaco" charset="0"/>
              </a:rPr>
              <a:t>~ group, data = </a:t>
            </a:r>
            <a:r>
              <a:rPr lang="en-US" sz="2200" b="1" dirty="0" err="1">
                <a:latin typeface="Monaco" charset="0"/>
                <a:ea typeface="Monaco" charset="0"/>
                <a:cs typeface="Monaco" charset="0"/>
              </a:rPr>
              <a:t>tidy.data</a:t>
            </a:r>
            <a:r>
              <a:rPr lang="en-US" sz="2200" b="1" dirty="0" smtClean="0">
                <a:solidFill>
                  <a:srgbClr val="0070C0"/>
                </a:solidFill>
                <a:latin typeface="Monaco" charset="0"/>
                <a:ea typeface="Monaco" charset="0"/>
                <a:cs typeface="Monaco" charset="0"/>
              </a:rPr>
              <a:t>)</a:t>
            </a:r>
            <a:r>
              <a:rPr lang="is-IS" sz="2200" b="1" dirty="0" smtClean="0">
                <a:latin typeface="Monaco" charset="0"/>
                <a:ea typeface="Monaco" charset="0"/>
                <a:cs typeface="Monaco" charset="0"/>
              </a:rPr>
              <a:t> </a:t>
            </a:r>
            <a:r>
              <a:rPr lang="is-IS" sz="2200" b="1" dirty="0" smtClean="0">
                <a:solidFill>
                  <a:schemeClr val="accent3"/>
                </a:solidFill>
                <a:latin typeface="Monaco" charset="0"/>
                <a:ea typeface="Monaco" charset="0"/>
                <a:cs typeface="Monaco" charset="0"/>
              </a:rPr>
              <a:t>)</a:t>
            </a:r>
            <a:endParaRPr lang="is-IS" sz="2200" b="1" dirty="0">
              <a:solidFill>
                <a:schemeClr val="accent3"/>
              </a:solidFill>
              <a:latin typeface="Monaco" charset="0"/>
              <a:ea typeface="Monaco" charset="0"/>
              <a:cs typeface="Monaco" charset="0"/>
            </a:endParaRPr>
          </a:p>
          <a:p>
            <a:r>
              <a:rPr lang="is-IS" sz="2200" b="1" dirty="0">
                <a:latin typeface="Monaco" charset="0"/>
                <a:ea typeface="Monaco" charset="0"/>
                <a:cs typeface="Monaco" charset="0"/>
              </a:rPr>
              <a:t>  </a:t>
            </a:r>
            <a:r>
              <a:rPr lang="is-IS" sz="2200" dirty="0">
                <a:latin typeface="Monaco" charset="0"/>
                <a:ea typeface="Monaco" charset="0"/>
                <a:cs typeface="Monaco" charset="0"/>
              </a:rPr>
              <a:t>Tukey multiple comparisons of means</a:t>
            </a:r>
          </a:p>
          <a:p>
            <a:r>
              <a:rPr lang="is-IS" sz="2200" dirty="0">
                <a:latin typeface="Monaco" charset="0"/>
                <a:ea typeface="Monaco" charset="0"/>
                <a:cs typeface="Monaco" charset="0"/>
              </a:rPr>
              <a:t>    95% family-wise confidence level</a:t>
            </a:r>
          </a:p>
          <a:p>
            <a:r>
              <a:rPr lang="is-IS" sz="2200" dirty="0">
                <a:latin typeface="Monaco" charset="0"/>
                <a:ea typeface="Monaco" charset="0"/>
                <a:cs typeface="Monaco" charset="0"/>
              </a:rPr>
              <a:t/>
            </a:r>
            <a:br>
              <a:rPr lang="is-IS" sz="2200" dirty="0">
                <a:latin typeface="Monaco" charset="0"/>
                <a:ea typeface="Monaco" charset="0"/>
                <a:cs typeface="Monaco" charset="0"/>
              </a:rPr>
            </a:br>
            <a:endParaRPr lang="is-IS" sz="2200" dirty="0">
              <a:latin typeface="Monaco" charset="0"/>
              <a:ea typeface="Monaco" charset="0"/>
              <a:cs typeface="Monaco" charset="0"/>
            </a:endParaRPr>
          </a:p>
          <a:p>
            <a:r>
              <a:rPr lang="is-IS" sz="2200" dirty="0">
                <a:latin typeface="Monaco" charset="0"/>
                <a:ea typeface="Monaco" charset="0"/>
                <a:cs typeface="Monaco" charset="0"/>
              </a:rPr>
              <a:t>Fit: aov(formula = calcium ~ group, data = tidy.data)</a:t>
            </a:r>
          </a:p>
          <a:p>
            <a:endParaRPr lang="is-IS" sz="2200" dirty="0">
              <a:latin typeface="Monaco" charset="0"/>
              <a:ea typeface="Monaco" charset="0"/>
              <a:cs typeface="Monaco" charset="0"/>
            </a:endParaRPr>
          </a:p>
          <a:p>
            <a:r>
              <a:rPr lang="is-IS" sz="2200" dirty="0">
                <a:latin typeface="Monaco" charset="0"/>
                <a:ea typeface="Monaco" charset="0"/>
                <a:cs typeface="Monaco" charset="0"/>
              </a:rPr>
              <a:t>$group</a:t>
            </a:r>
          </a:p>
          <a:p>
            <a:r>
              <a:rPr lang="is-IS" sz="2200" dirty="0">
                <a:latin typeface="Monaco" charset="0"/>
                <a:ea typeface="Monaco" charset="0"/>
                <a:cs typeface="Monaco" charset="0"/>
              </a:rPr>
              <a:t>                             diff       lwr       upr     p adj</a:t>
            </a:r>
          </a:p>
          <a:p>
            <a:r>
              <a:rPr lang="is-IS" sz="2200" dirty="0">
                <a:latin typeface="Monaco" charset="0"/>
                <a:ea typeface="Monaco" charset="0"/>
                <a:cs typeface="Monaco" charset="0"/>
              </a:rPr>
              <a:t>osteopenia-normal       -138.3333 -410.2534  133.5867 0.4054988</a:t>
            </a:r>
          </a:p>
          <a:p>
            <a:r>
              <a:rPr lang="is-IS" sz="2200" dirty="0">
                <a:latin typeface="Monaco" charset="0"/>
                <a:ea typeface="Monaco" charset="0"/>
                <a:cs typeface="Monaco" charset="0"/>
              </a:rPr>
              <a:t>osteoporosis-normal     -540.0000 -811.9200 -268.0800 0.0003238</a:t>
            </a:r>
          </a:p>
          <a:p>
            <a:r>
              <a:rPr lang="is-IS" sz="2200" dirty="0">
                <a:latin typeface="Monaco" charset="0"/>
                <a:ea typeface="Monaco" charset="0"/>
                <a:cs typeface="Monaco" charset="0"/>
              </a:rPr>
              <a:t>osteoporosis-osteopenia -401.6667 -673.5867 -129.7466 0.0043335</a:t>
            </a:r>
          </a:p>
        </p:txBody>
      </p:sp>
    </p:spTree>
    <p:extLst>
      <p:ext uri="{BB962C8B-B14F-4D97-AF65-F5344CB8AC3E}">
        <p14:creationId xmlns:p14="http://schemas.microsoft.com/office/powerpoint/2010/main" val="8041894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and conclusions, round 2</a:t>
            </a:r>
            <a:endParaRPr lang="en-US" dirty="0"/>
          </a:p>
        </p:txBody>
      </p:sp>
      <p:sp>
        <p:nvSpPr>
          <p:cNvPr id="3" name="Content Placeholder 2"/>
          <p:cNvSpPr>
            <a:spLocks noGrp="1"/>
          </p:cNvSpPr>
          <p:nvPr>
            <p:ph idx="1"/>
          </p:nvPr>
        </p:nvSpPr>
        <p:spPr/>
        <p:txBody>
          <a:bodyPr>
            <a:normAutofit/>
          </a:bodyPr>
          <a:lstStyle/>
          <a:p>
            <a:r>
              <a:rPr lang="en-US" sz="2600" dirty="0" smtClean="0"/>
              <a:t>Our P = 0.000328, which is less than alpha. We reject the null hypothesis and we have evidence that at least one mean (normal bone density, osteopenia, or osteoporosis calcium intake) differs from the other.</a:t>
            </a:r>
          </a:p>
          <a:p>
            <a:endParaRPr lang="en-US" sz="2600" dirty="0"/>
          </a:p>
          <a:p>
            <a:r>
              <a:rPr lang="en-US" sz="2600" dirty="0" smtClean="0"/>
              <a:t>After running the </a:t>
            </a:r>
            <a:r>
              <a:rPr lang="en-US" sz="2600" i="1" dirty="0" smtClean="0"/>
              <a:t>post-hoc</a:t>
            </a:r>
            <a:r>
              <a:rPr lang="en-US" sz="2600" dirty="0" smtClean="0"/>
              <a:t> Tukey's test, we find that </a:t>
            </a:r>
            <a:r>
              <a:rPr lang="is-IS" sz="2600" dirty="0" smtClean="0">
                <a:ea typeface="Monaco" charset="0"/>
                <a:cs typeface="Monaco" charset="0"/>
              </a:rPr>
              <a:t>osteoporosis groups have a significantly higher average calcium intake than normal groups (P=0.0003), and that </a:t>
            </a:r>
            <a:r>
              <a:rPr lang="is-IS" sz="2600" dirty="0">
                <a:ea typeface="Monaco" charset="0"/>
                <a:cs typeface="Monaco" charset="0"/>
              </a:rPr>
              <a:t>osteoporosis groups have a significantly higher average calcium intake than osteopenia </a:t>
            </a:r>
            <a:r>
              <a:rPr lang="is-IS" sz="2600" dirty="0" smtClean="0">
                <a:ea typeface="Monaco" charset="0"/>
                <a:cs typeface="Monaco" charset="0"/>
              </a:rPr>
              <a:t>groups</a:t>
            </a:r>
            <a:r>
              <a:rPr lang="is-IS" sz="2600" dirty="0">
                <a:ea typeface="Monaco" charset="0"/>
                <a:cs typeface="Monaco" charset="0"/>
              </a:rPr>
              <a:t> </a:t>
            </a:r>
            <a:r>
              <a:rPr lang="is-IS" sz="2600" dirty="0" smtClean="0">
                <a:ea typeface="Monaco" charset="0"/>
                <a:cs typeface="Monaco" charset="0"/>
              </a:rPr>
              <a:t>P=0.004). However, we do not find a significant difference in calcium intake between normal and osteopenia groups.</a:t>
            </a:r>
          </a:p>
        </p:txBody>
      </p:sp>
    </p:spTree>
    <p:extLst>
      <p:ext uri="{BB962C8B-B14F-4D97-AF65-F5344CB8AC3E}">
        <p14:creationId xmlns:p14="http://schemas.microsoft.com/office/powerpoint/2010/main" val="1004766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assumptions</a:t>
            </a:r>
            <a:endParaRPr lang="en-US" dirty="0"/>
          </a:p>
        </p:txBody>
      </p:sp>
      <p:sp>
        <p:nvSpPr>
          <p:cNvPr id="3" name="Content Placeholder 2"/>
          <p:cNvSpPr>
            <a:spLocks noGrp="1"/>
          </p:cNvSpPr>
          <p:nvPr>
            <p:ph idx="1"/>
          </p:nvPr>
        </p:nvSpPr>
        <p:spPr/>
        <p:txBody>
          <a:bodyPr/>
          <a:lstStyle/>
          <a:p>
            <a:r>
              <a:rPr lang="en-US" dirty="0" smtClean="0"/>
              <a:t>Samples </a:t>
            </a:r>
            <a:r>
              <a:rPr lang="en-US" dirty="0"/>
              <a:t>are </a:t>
            </a:r>
            <a:r>
              <a:rPr lang="en-US" dirty="0" smtClean="0"/>
              <a:t>random </a:t>
            </a:r>
            <a:endParaRPr lang="en-US" dirty="0"/>
          </a:p>
          <a:p>
            <a:r>
              <a:rPr lang="en-US" dirty="0" smtClean="0"/>
              <a:t>Samples are normally distributed</a:t>
            </a:r>
          </a:p>
          <a:p>
            <a:pPr lvl="1"/>
            <a:r>
              <a:rPr lang="en-US" dirty="0" smtClean="0"/>
              <a:t>Robust to violations when study is </a:t>
            </a:r>
            <a:r>
              <a:rPr lang="en-US" b="1" dirty="0" smtClean="0"/>
              <a:t>large</a:t>
            </a:r>
            <a:endParaRPr lang="en-US" dirty="0" smtClean="0"/>
          </a:p>
          <a:p>
            <a:r>
              <a:rPr lang="en-US" dirty="0"/>
              <a:t>Samples </a:t>
            </a:r>
            <a:r>
              <a:rPr lang="en-US" dirty="0" smtClean="0"/>
              <a:t>have the same variance</a:t>
            </a:r>
          </a:p>
          <a:p>
            <a:pPr lvl="1"/>
            <a:r>
              <a:rPr lang="en-US" dirty="0" smtClean="0"/>
              <a:t>Robust to violations when study is </a:t>
            </a:r>
            <a:r>
              <a:rPr lang="en-US" b="1" dirty="0" smtClean="0"/>
              <a:t>balanced</a:t>
            </a:r>
            <a:endParaRPr lang="en-US" dirty="0" smtClean="0"/>
          </a:p>
          <a:p>
            <a:endParaRPr lang="en-US" dirty="0"/>
          </a:p>
        </p:txBody>
      </p:sp>
    </p:spTree>
    <p:extLst>
      <p:ext uri="{BB962C8B-B14F-4D97-AF65-F5344CB8AC3E}">
        <p14:creationId xmlns:p14="http://schemas.microsoft.com/office/powerpoint/2010/main" val="595046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a:t>
            </a:r>
            <a:r>
              <a:rPr lang="en-US" dirty="0" smtClean="0"/>
              <a:t>-Wallis is the non-parametric alternative</a:t>
            </a:r>
            <a:endParaRPr lang="en-US" dirty="0"/>
          </a:p>
        </p:txBody>
      </p:sp>
      <p:sp>
        <p:nvSpPr>
          <p:cNvPr id="4" name="TextBox 3"/>
          <p:cNvSpPr txBox="1"/>
          <p:nvPr/>
        </p:nvSpPr>
        <p:spPr>
          <a:xfrm>
            <a:off x="871870" y="2381693"/>
            <a:ext cx="10889520" cy="2800767"/>
          </a:xfrm>
          <a:prstGeom prst="rect">
            <a:avLst/>
          </a:prstGeom>
          <a:noFill/>
        </p:spPr>
        <p:txBody>
          <a:bodyPr wrap="non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kruskal.test</a:t>
            </a:r>
            <a:r>
              <a:rPr lang="en-US" sz="2200" dirty="0">
                <a:latin typeface="Monaco" charset="0"/>
                <a:ea typeface="Monaco" charset="0"/>
                <a:cs typeface="Monaco" charset="0"/>
              </a:rPr>
              <a:t>(calcium ~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 data = </a:t>
            </a:r>
            <a:r>
              <a:rPr lang="en-US" sz="2200" dirty="0" err="1">
                <a:latin typeface="Monaco" charset="0"/>
                <a:ea typeface="Monaco" charset="0"/>
                <a:cs typeface="Monaco" charset="0"/>
              </a:rPr>
              <a:t>tidy.data</a:t>
            </a:r>
            <a:r>
              <a:rPr lang="en-US" sz="2200" dirty="0">
                <a:latin typeface="Monaco" charset="0"/>
                <a:ea typeface="Monaco" charset="0"/>
                <a:cs typeface="Monaco" charset="0"/>
              </a:rPr>
              <a: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rank sum test</a:t>
            </a:r>
          </a:p>
          <a:p>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data:  calcium by </a:t>
            </a:r>
            <a:r>
              <a:rPr lang="en-US" sz="2200" dirty="0" err="1">
                <a:latin typeface="Monaco" charset="0"/>
                <a:ea typeface="Monaco" charset="0"/>
                <a:cs typeface="Monaco" charset="0"/>
              </a:rPr>
              <a:t>as.factor</a:t>
            </a:r>
            <a:r>
              <a:rPr lang="en-US" sz="2200" dirty="0">
                <a:latin typeface="Monaco" charset="0"/>
                <a:ea typeface="Monaco" charset="0"/>
                <a:cs typeface="Monaco" charset="0"/>
              </a:rPr>
              <a:t>(group)</a:t>
            </a:r>
          </a:p>
          <a:p>
            <a:r>
              <a:rPr lang="en-US" sz="2200" dirty="0" err="1">
                <a:latin typeface="Monaco" charset="0"/>
                <a:ea typeface="Monaco" charset="0"/>
                <a:cs typeface="Monaco" charset="0"/>
              </a:rPr>
              <a:t>Kruskal</a:t>
            </a:r>
            <a:r>
              <a:rPr lang="en-US" sz="2200" dirty="0">
                <a:latin typeface="Monaco" charset="0"/>
                <a:ea typeface="Monaco" charset="0"/>
                <a:cs typeface="Monaco" charset="0"/>
              </a:rPr>
              <a:t>-Wallis chi-squared = 11.439, </a:t>
            </a:r>
            <a:r>
              <a:rPr lang="en-US" sz="2200" dirty="0" err="1">
                <a:latin typeface="Monaco" charset="0"/>
                <a:ea typeface="Monaco" charset="0"/>
                <a:cs typeface="Monaco" charset="0"/>
              </a:rPr>
              <a:t>df</a:t>
            </a:r>
            <a:r>
              <a:rPr lang="en-US" sz="2200" dirty="0">
                <a:latin typeface="Monaco" charset="0"/>
                <a:ea typeface="Monaco" charset="0"/>
                <a:cs typeface="Monaco" charset="0"/>
              </a:rPr>
              <a:t> = 2, p-value = 0.003281</a:t>
            </a:r>
          </a:p>
        </p:txBody>
      </p:sp>
      <p:sp>
        <p:nvSpPr>
          <p:cNvPr id="5" name="TextBox 4"/>
          <p:cNvSpPr txBox="1"/>
          <p:nvPr/>
        </p:nvSpPr>
        <p:spPr>
          <a:xfrm>
            <a:off x="2806995" y="5741581"/>
            <a:ext cx="8548577" cy="430887"/>
          </a:xfrm>
          <a:prstGeom prst="rect">
            <a:avLst/>
          </a:prstGeom>
          <a:noFill/>
        </p:spPr>
        <p:txBody>
          <a:bodyPr wrap="square" rtlCol="0">
            <a:spAutoFit/>
          </a:bodyPr>
          <a:lstStyle/>
          <a:p>
            <a:r>
              <a:rPr lang="en-US" sz="2200" dirty="0" smtClean="0">
                <a:solidFill>
                  <a:srgbClr val="C03EFF"/>
                </a:solidFill>
              </a:rPr>
              <a:t>Unless something is </a:t>
            </a:r>
            <a:r>
              <a:rPr lang="en-US" sz="2200" b="1" dirty="0" smtClean="0">
                <a:solidFill>
                  <a:srgbClr val="C03EFF"/>
                </a:solidFill>
              </a:rPr>
              <a:t>really really weird</a:t>
            </a:r>
            <a:r>
              <a:rPr lang="en-US" sz="2200" dirty="0" smtClean="0">
                <a:solidFill>
                  <a:srgbClr val="C03EFF"/>
                </a:solidFill>
              </a:rPr>
              <a:t>, you "can" use ANOVA</a:t>
            </a:r>
            <a:endParaRPr lang="en-US" sz="2200" dirty="0">
              <a:solidFill>
                <a:srgbClr val="C03EFF"/>
              </a:solidFill>
            </a:endParaRPr>
          </a:p>
        </p:txBody>
      </p:sp>
    </p:spTree>
    <p:extLst>
      <p:ext uri="{BB962C8B-B14F-4D97-AF65-F5344CB8AC3E}">
        <p14:creationId xmlns:p14="http://schemas.microsoft.com/office/powerpoint/2010/main" val="117106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5131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smtClean="0"/>
              <a:t>Measures the strength and direction of the </a:t>
            </a:r>
            <a:r>
              <a:rPr lang="en-US" b="1" dirty="0" smtClean="0"/>
              <a:t>linear association</a:t>
            </a:r>
            <a:r>
              <a:rPr lang="en-US" dirty="0" smtClean="0"/>
              <a:t> between two numeric variables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98" y="3550396"/>
            <a:ext cx="9781963" cy="2722814"/>
          </a:xfrm>
          <a:prstGeom prst="rect">
            <a:avLst/>
          </a:prstGeom>
        </p:spPr>
      </p:pic>
      <p:sp>
        <p:nvSpPr>
          <p:cNvPr id="5" name="TextBox 4"/>
          <p:cNvSpPr txBox="1"/>
          <p:nvPr/>
        </p:nvSpPr>
        <p:spPr>
          <a:xfrm>
            <a:off x="4799834" y="2911434"/>
            <a:ext cx="2653290" cy="584775"/>
          </a:xfrm>
          <a:prstGeom prst="rect">
            <a:avLst/>
          </a:prstGeom>
          <a:noFill/>
        </p:spPr>
        <p:txBody>
          <a:bodyPr wrap="none" rtlCol="0">
            <a:spAutoFit/>
          </a:bodyPr>
          <a:lstStyle/>
          <a:p>
            <a:r>
              <a:rPr lang="en-US" sz="3200" b="1" dirty="0" smtClean="0">
                <a:solidFill>
                  <a:schemeClr val="accent1"/>
                </a:solidFill>
                <a:latin typeface="Monaco" charset="0"/>
                <a:ea typeface="Monaco" charset="0"/>
                <a:cs typeface="Monaco" charset="0"/>
              </a:rPr>
              <a:t>-1 ≤ </a:t>
            </a:r>
            <a:r>
              <a:rPr lang="en-US" sz="3200" b="1" i="1" dirty="0" smtClean="0">
                <a:solidFill>
                  <a:schemeClr val="accent1"/>
                </a:solidFill>
                <a:latin typeface="Monaco" charset="0"/>
                <a:ea typeface="Monaco" charset="0"/>
                <a:cs typeface="Monaco" charset="0"/>
              </a:rPr>
              <a:t>r</a:t>
            </a:r>
            <a:r>
              <a:rPr lang="en-US" sz="3200" b="1" dirty="0" smtClean="0">
                <a:solidFill>
                  <a:schemeClr val="accent1"/>
                </a:solidFill>
                <a:latin typeface="Monaco" charset="0"/>
                <a:ea typeface="Monaco" charset="0"/>
                <a:cs typeface="Monaco" charset="0"/>
              </a:rPr>
              <a:t> ≤ 1</a:t>
            </a:r>
            <a:endParaRPr lang="en-US" sz="3200" b="1" dirty="0">
              <a:solidFill>
                <a:schemeClr val="accent1"/>
              </a:solidFill>
              <a:latin typeface="Monaco" charset="0"/>
              <a:ea typeface="Monaco" charset="0"/>
              <a:cs typeface="Monaco" charset="0"/>
            </a:endParaRPr>
          </a:p>
        </p:txBody>
      </p:sp>
    </p:spTree>
    <p:extLst>
      <p:ext uri="{BB962C8B-B14F-4D97-AF65-F5344CB8AC3E}">
        <p14:creationId xmlns:p14="http://schemas.microsoft.com/office/powerpoint/2010/main" val="961639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Perfect correlations</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3321" b="11220"/>
          <a:stretch/>
        </p:blipFill>
        <p:spPr>
          <a:xfrm>
            <a:off x="6637283" y="1737360"/>
            <a:ext cx="3855720" cy="4190474"/>
          </a:xfrm>
          <a:prstGeom prst="rect">
            <a:avLst/>
          </a:prstGeom>
        </p:spPr>
      </p:pic>
      <p:sp>
        <p:nvSpPr>
          <p:cNvPr id="7" name="TextBox 6"/>
          <p:cNvSpPr txBox="1"/>
          <p:nvPr/>
        </p:nvSpPr>
        <p:spPr>
          <a:xfrm>
            <a:off x="3955312" y="2232837"/>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sp>
        <p:nvSpPr>
          <p:cNvPr id="8" name="TextBox 7"/>
          <p:cNvSpPr txBox="1"/>
          <p:nvPr/>
        </p:nvSpPr>
        <p:spPr>
          <a:xfrm>
            <a:off x="8050974" y="2232836"/>
            <a:ext cx="1722475" cy="492443"/>
          </a:xfrm>
          <a:prstGeom prst="rect">
            <a:avLst/>
          </a:prstGeom>
          <a:noFill/>
        </p:spPr>
        <p:txBody>
          <a:bodyPr wrap="square" rtlCol="0">
            <a:spAutoFit/>
          </a:bodyPr>
          <a:lstStyle/>
          <a:p>
            <a:r>
              <a:rPr lang="en-US" sz="2600" b="1" i="1" dirty="0" smtClean="0">
                <a:solidFill>
                  <a:srgbClr val="FF0000"/>
                </a:solidFill>
              </a:rPr>
              <a:t>r = -1</a:t>
            </a:r>
            <a:endParaRPr lang="en-US" sz="2600" b="1" i="1" dirty="0">
              <a:solidFill>
                <a:srgbClr val="FF0000"/>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934" r="50624" b="14369"/>
          <a:stretch/>
        </p:blipFill>
        <p:spPr>
          <a:xfrm>
            <a:off x="2506717" y="1737360"/>
            <a:ext cx="3752193" cy="4041840"/>
          </a:xfrm>
          <a:prstGeom prst="rect">
            <a:avLst/>
          </a:prstGeom>
        </p:spPr>
      </p:pic>
      <p:sp>
        <p:nvSpPr>
          <p:cNvPr id="3" name="TextBox 2"/>
          <p:cNvSpPr txBox="1"/>
          <p:nvPr/>
        </p:nvSpPr>
        <p:spPr>
          <a:xfrm>
            <a:off x="2212539" y="5743168"/>
            <a:ext cx="4340547" cy="369332"/>
          </a:xfrm>
          <a:prstGeom prst="rect">
            <a:avLst/>
          </a:prstGeom>
          <a:noFill/>
        </p:spPr>
        <p:txBody>
          <a:bodyPr wrap="none" rtlCol="0">
            <a:spAutoFit/>
          </a:bodyPr>
          <a:lstStyle/>
          <a:p>
            <a:r>
              <a:rPr lang="en-US" smtClean="0"/>
              <a:t>Explanatory/predictor/independent variable</a:t>
            </a:r>
            <a:endParaRPr lang="en-US" dirty="0"/>
          </a:p>
        </p:txBody>
      </p:sp>
      <p:sp>
        <p:nvSpPr>
          <p:cNvPr id="10" name="TextBox 9"/>
          <p:cNvSpPr txBox="1"/>
          <p:nvPr/>
        </p:nvSpPr>
        <p:spPr>
          <a:xfrm>
            <a:off x="6924967" y="5779200"/>
            <a:ext cx="4340547" cy="369332"/>
          </a:xfrm>
          <a:prstGeom prst="rect">
            <a:avLst/>
          </a:prstGeom>
          <a:noFill/>
        </p:spPr>
        <p:txBody>
          <a:bodyPr wrap="none" rtlCol="0">
            <a:spAutoFit/>
          </a:bodyPr>
          <a:lstStyle/>
          <a:p>
            <a:r>
              <a:rPr lang="en-US" smtClean="0"/>
              <a:t>Explanatory/predictor/independent variable</a:t>
            </a:r>
            <a:endParaRPr lang="en-US" dirty="0"/>
          </a:p>
        </p:txBody>
      </p:sp>
      <p:sp>
        <p:nvSpPr>
          <p:cNvPr id="11" name="TextBox 10"/>
          <p:cNvSpPr txBox="1"/>
          <p:nvPr/>
        </p:nvSpPr>
        <p:spPr>
          <a:xfrm rot="16200000">
            <a:off x="5099554" y="3837810"/>
            <a:ext cx="2999988" cy="369332"/>
          </a:xfrm>
          <a:prstGeom prst="rect">
            <a:avLst/>
          </a:prstGeom>
          <a:noFill/>
        </p:spPr>
        <p:txBody>
          <a:bodyPr wrap="none" rtlCol="0">
            <a:spAutoFit/>
          </a:bodyPr>
          <a:lstStyle/>
          <a:p>
            <a:r>
              <a:rPr lang="en-US" smtClean="0"/>
              <a:t>Response/dependent variable</a:t>
            </a:r>
            <a:endParaRPr lang="en-US" dirty="0"/>
          </a:p>
        </p:txBody>
      </p:sp>
      <p:sp>
        <p:nvSpPr>
          <p:cNvPr id="12" name="TextBox 11"/>
          <p:cNvSpPr txBox="1"/>
          <p:nvPr/>
        </p:nvSpPr>
        <p:spPr>
          <a:xfrm rot="16200000">
            <a:off x="850752" y="3647931"/>
            <a:ext cx="2999988" cy="369332"/>
          </a:xfrm>
          <a:prstGeom prst="rect">
            <a:avLst/>
          </a:prstGeom>
          <a:noFill/>
        </p:spPr>
        <p:txBody>
          <a:bodyPr wrap="none" rtlCol="0">
            <a:spAutoFit/>
          </a:bodyPr>
          <a:lstStyle/>
          <a:p>
            <a:r>
              <a:rPr lang="en-US" smtClean="0"/>
              <a:t>Response/dependent variable</a:t>
            </a:r>
            <a:endParaRPr lang="en-US" dirty="0"/>
          </a:p>
        </p:txBody>
      </p:sp>
    </p:spTree>
    <p:extLst>
      <p:ext uri="{BB962C8B-B14F-4D97-AF65-F5344CB8AC3E}">
        <p14:creationId xmlns:p14="http://schemas.microsoft.com/office/powerpoint/2010/main" val="1028923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814" y="307868"/>
            <a:ext cx="11015329" cy="1450757"/>
          </a:xfrm>
        </p:spPr>
        <p:txBody>
          <a:bodyPr/>
          <a:lstStyle/>
          <a:p>
            <a:r>
              <a:rPr lang="en-US" dirty="0" smtClean="0"/>
              <a:t>Variability (error) has a substantial influence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350" y="2619228"/>
            <a:ext cx="9662259" cy="2930968"/>
          </a:xfrm>
        </p:spPr>
      </p:pic>
    </p:spTree>
    <p:extLst>
      <p:ext uri="{BB962C8B-B14F-4D97-AF65-F5344CB8AC3E}">
        <p14:creationId xmlns:p14="http://schemas.microsoft.com/office/powerpoint/2010/main" val="1715715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correlation coefficient</a:t>
            </a:r>
            <a:endParaRPr lang="en-US" dirty="0"/>
          </a:p>
        </p:txBody>
      </p:sp>
      <p:sp>
        <p:nvSpPr>
          <p:cNvPr id="9" name="TextBox 8"/>
          <p:cNvSpPr txBox="1"/>
          <p:nvPr/>
        </p:nvSpPr>
        <p:spPr>
          <a:xfrm>
            <a:off x="3700130" y="95693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4824329" y="1857160"/>
                <a:ext cx="4078261" cy="10472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b="1" i="1" smtClean="0">
                          <a:latin typeface="Cambria Math" charset="0"/>
                        </a:rPr>
                        <m:t>𝒓</m:t>
                      </m:r>
                      <m:r>
                        <a:rPr lang="en-US" sz="3000" b="1" i="1" smtClean="0">
                          <a:latin typeface="Cambria Math" charset="0"/>
                        </a:rPr>
                        <m:t>= </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
                            <m:sSubPr>
                              <m:ctrlPr>
                                <a:rPr lang="en-US" sz="3000" b="1" i="1">
                                  <a:latin typeface="Cambria Math" charset="0"/>
                                </a:rPr>
                              </m:ctrlPr>
                            </m:sSubPr>
                            <m:e>
                              <m:r>
                                <a:rPr lang="en-US" sz="3000" b="1" i="1">
                                  <a:latin typeface="Cambria Math" charset="0"/>
                                </a:rPr>
                                <m:t>𝒔</m:t>
                              </m:r>
                            </m:e>
                            <m:sub>
                              <m:r>
                                <a:rPr lang="en-US" sz="3000" b="1" i="1">
                                  <a:latin typeface="Cambria Math" charset="0"/>
                                </a:rPr>
                                <m:t>𝑿</m:t>
                              </m:r>
                            </m:sub>
                          </m:sSub>
                          <m:sSub>
                            <m:sSubPr>
                              <m:ctrlPr>
                                <a:rPr lang="en-US" sz="3000" b="1" i="1">
                                  <a:latin typeface="Cambria Math" charset="0"/>
                                </a:rPr>
                              </m:ctrlPr>
                            </m:sSubPr>
                            <m:e>
                              <m:r>
                                <a:rPr lang="en-US" sz="3000" b="1" i="1">
                                  <a:latin typeface="Cambria Math" charset="0"/>
                                </a:rPr>
                                <m:t>𝒔</m:t>
                              </m:r>
                            </m:e>
                            <m:sub>
                              <m:r>
                                <a:rPr lang="en-US" sz="3000" b="1" i="1">
                                  <a:latin typeface="Cambria Math" charset="0"/>
                                </a:rPr>
                                <m:t>𝒀</m:t>
                              </m:r>
                            </m:sub>
                          </m:sSub>
                        </m:den>
                      </m:f>
                    </m:oMath>
                  </m:oMathPara>
                </a14:m>
                <a:endParaRPr lang="en-US" sz="3000" b="1"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824329" y="1857160"/>
                <a:ext cx="4078261" cy="104721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35405" y="3212756"/>
                <a:ext cx="4477893" cy="13923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m:t>
                      </m:r>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rad>
                            <m:radPr>
                              <m:degHide m:val="on"/>
                              <m:ctrlPr>
                                <a:rPr lang="en-US" sz="2600" b="1" i="1">
                                  <a:latin typeface="Cambria Math" charset="0"/>
                                </a:rPr>
                              </m:ctrlPr>
                            </m:radPr>
                            <m:deg/>
                            <m:e>
                              <m:f>
                                <m:fPr>
                                  <m:ctrlPr>
                                    <a:rPr lang="mr-IN" sz="2600" b="1" i="1">
                                      <a:latin typeface="Cambria Math" charset="0"/>
                                    </a:rPr>
                                  </m:ctrlPr>
                                </m:fPr>
                                <m:num>
                                  <m:nary>
                                    <m:naryPr>
                                      <m:chr m:val="∑"/>
                                      <m:subHide m:val="on"/>
                                      <m:supHide m:val="on"/>
                                      <m:ctrlPr>
                                        <a:rPr lang="mr-IN"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num>
                                <m:den>
                                  <m:r>
                                    <a:rPr lang="en-US" sz="2600" b="1" i="1">
                                      <a:latin typeface="Cambria Math" charset="0"/>
                                    </a:rPr>
                                    <m:t>𝒏</m:t>
                                  </m:r>
                                  <m:r>
                                    <a:rPr lang="en-US" sz="2600" b="1" i="1">
                                      <a:latin typeface="Cambria Math" charset="0"/>
                                    </a:rPr>
                                    <m:t>−</m:t>
                                  </m:r>
                                  <m:r>
                                    <a:rPr lang="en-US" sz="2600" b="1" i="1">
                                      <a:latin typeface="Cambria Math" charset="0"/>
                                    </a:rPr>
                                    <m:t>𝟏</m:t>
                                  </m:r>
                                </m:den>
                              </m:f>
                              <m:r>
                                <a:rPr lang="en-US" sz="2600" b="1" i="1">
                                  <a:latin typeface="Cambria Math" charset="0"/>
                                </a:rPr>
                                <m:t> </m:t>
                              </m:r>
                            </m:e>
                          </m:rad>
                        </m:den>
                      </m:f>
                    </m:oMath>
                  </m:oMathPara>
                </a14:m>
                <a:endParaRPr lang="en-US" sz="2600" dirty="0"/>
              </a:p>
            </p:txBody>
          </p:sp>
        </mc:Choice>
        <mc:Fallback xmlns="">
          <p:sp>
            <p:nvSpPr>
              <p:cNvPr id="4" name="TextBox 3"/>
              <p:cNvSpPr txBox="1">
                <a:spLocks noRot="1" noChangeAspect="1" noMove="1" noResize="1" noEditPoints="1" noAdjustHandles="1" noChangeArrowheads="1" noChangeShapeType="1" noTextEdit="1"/>
              </p:cNvSpPr>
              <p:nvPr/>
            </p:nvSpPr>
            <p:spPr>
              <a:xfrm>
                <a:off x="1735405" y="3212756"/>
                <a:ext cx="4477893" cy="13923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5405" y="5017793"/>
                <a:ext cx="5340116" cy="10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1" i="1" smtClean="0">
                          <a:latin typeface="Cambria Math" charset="0"/>
                        </a:rPr>
                        <m:t>=</m:t>
                      </m:r>
                      <m:f>
                        <m:fPr>
                          <m:ctrlPr>
                            <a:rPr lang="mr-IN" sz="2600" b="1" i="1" smtClean="0">
                              <a:latin typeface="Cambria Math" charset="0"/>
                            </a:rPr>
                          </m:ctrlPr>
                        </m:fPr>
                        <m:num>
                          <m:r>
                            <a:rPr lang="en-US" sz="2600" b="1" i="1" smtClean="0">
                              <a:latin typeface="Cambria Math" charset="0"/>
                            </a:rPr>
                            <m:t>𝟏</m:t>
                          </m:r>
                        </m:num>
                        <m:den>
                          <m:r>
                            <a:rPr lang="en-US" sz="2600" b="1" i="1" smtClean="0">
                              <a:latin typeface="Cambria Math" charset="0"/>
                            </a:rPr>
                            <m:t>𝒏</m:t>
                          </m:r>
                          <m:r>
                            <a:rPr lang="en-US" sz="2600" b="1" i="1" smtClean="0">
                              <a:latin typeface="Cambria Math" charset="0"/>
                            </a:rPr>
                            <m:t>−</m:t>
                          </m:r>
                          <m:r>
                            <a:rPr lang="en-US" sz="2600" b="1" i="1" smtClean="0">
                              <a:latin typeface="Cambria Math" charset="0"/>
                            </a:rPr>
                            <m:t>𝟏</m:t>
                          </m:r>
                        </m:den>
                      </m:f>
                      <m:f>
                        <m:fPr>
                          <m:ctrlPr>
                            <a:rPr lang="mr-IN" sz="2600" b="1" i="1">
                              <a:latin typeface="Cambria Math" charset="0"/>
                            </a:rPr>
                          </m:ctrlPr>
                        </m:fPr>
                        <m:num>
                          <m:nary>
                            <m:naryPr>
                              <m:chr m:val="∑"/>
                              <m:subHide m:val="on"/>
                              <m:supHide m:val="on"/>
                              <m:ctrlPr>
                                <a:rPr lang="mr-IN" sz="2600" b="1" i="1">
                                  <a:latin typeface="Cambria Math" charset="0"/>
                                </a:rPr>
                              </m:ctrlPr>
                            </m:naryPr>
                            <m:sub/>
                            <m:sup/>
                            <m:e>
                              <m:r>
                                <a:rPr lang="en-US" sz="2600" b="1" i="1">
                                  <a:latin typeface="Cambria Math" charset="0"/>
                                </a:rPr>
                                <m:t>(</m:t>
                              </m:r>
                              <m:sSub>
                                <m:sSubPr>
                                  <m:ctrlPr>
                                    <a:rPr lang="en-US" sz="2600" b="1" i="1">
                                      <a:latin typeface="Cambria Math" charset="0"/>
                                    </a:rPr>
                                  </m:ctrlPr>
                                </m:sSubPr>
                                <m:e>
                                  <m:r>
                                    <a:rPr lang="en-US" sz="2600" b="1" i="1">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𝑿</m:t>
                                  </m:r>
                                </m:e>
                              </m:acc>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nary>
                        </m:num>
                        <m:den>
                          <m:rad>
                            <m:radPr>
                              <m:degHide m:val="on"/>
                              <m:ctrlPr>
                                <a:rPr lang="en-US" sz="2600" b="1" i="1">
                                  <a:latin typeface="Cambria Math" charset="0"/>
                                </a:rPr>
                              </m:ctrlPr>
                            </m:radPr>
                            <m:deg/>
                            <m:e>
                              <m:nary>
                                <m:naryPr>
                                  <m:chr m:val="∑"/>
                                  <m:subHide m:val="on"/>
                                  <m:supHide m:val="on"/>
                                  <m:ctrlPr>
                                    <a:rPr lang="en-US" sz="2600" b="1" i="1">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smtClean="0">
                                              <a:latin typeface="Cambria Math" charset="0"/>
                                            </a:rPr>
                                            <m:t>𝑿</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smtClean="0">
                                              <a:latin typeface="Cambria Math" charset="0"/>
                                            </a:rPr>
                                            <m:t>𝑿</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rad>
                            <m:radPr>
                              <m:degHide m:val="on"/>
                              <m:ctrlPr>
                                <a:rPr lang="en-US" sz="2600" b="1" i="1" smtClean="0">
                                  <a:latin typeface="Cambria Math" charset="0"/>
                                </a:rPr>
                              </m:ctrlPr>
                            </m:radPr>
                            <m:deg/>
                            <m:e>
                              <m:nary>
                                <m:naryPr>
                                  <m:chr m:val="∑"/>
                                  <m:subHide m:val="on"/>
                                  <m:supHide m:val="on"/>
                                  <m:ctrlPr>
                                    <a:rPr lang="en-US" sz="2600" b="1" i="1" smtClean="0">
                                      <a:latin typeface="Cambria Math" charset="0"/>
                                    </a:rPr>
                                  </m:ctrlPr>
                                </m:naryPr>
                                <m:sub/>
                                <m:sup/>
                                <m:e>
                                  <m:sSup>
                                    <m:sSupPr>
                                      <m:ctrlPr>
                                        <a:rPr lang="mr-IN" sz="2600" b="1" i="1">
                                          <a:latin typeface="Cambria Math" charset="0"/>
                                        </a:rPr>
                                      </m:ctrlPr>
                                    </m:sSupPr>
                                    <m:e>
                                      <m:r>
                                        <a:rPr lang="en-US" sz="2600" b="1" i="1">
                                          <a:latin typeface="Cambria Math" charset="0"/>
                                        </a:rPr>
                                        <m:t>(</m:t>
                                      </m:r>
                                      <m:sSub>
                                        <m:sSubPr>
                                          <m:ctrlPr>
                                            <a:rPr lang="en-US" sz="2600" b="1" i="1">
                                              <a:latin typeface="Cambria Math" charset="0"/>
                                            </a:rPr>
                                          </m:ctrlPr>
                                        </m:sSubPr>
                                        <m:e>
                                          <m:r>
                                            <a:rPr lang="en-US" sz="2600" b="1" i="1">
                                              <a:latin typeface="Cambria Math" charset="0"/>
                                            </a:rPr>
                                            <m:t>𝒀</m:t>
                                          </m:r>
                                        </m:e>
                                        <m:sub>
                                          <m:r>
                                            <a:rPr lang="en-US" sz="2600" b="1" i="1">
                                              <a:latin typeface="Cambria Math" charset="0"/>
                                            </a:rPr>
                                            <m:t>𝒊</m:t>
                                          </m:r>
                                        </m:sub>
                                      </m:sSub>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m:t>
                                      </m:r>
                                    </m:e>
                                    <m:sup>
                                      <m:r>
                                        <a:rPr lang="en-US" sz="2600" b="1" i="1">
                                          <a:latin typeface="Cambria Math" charset="0"/>
                                        </a:rPr>
                                        <m:t>𝟐</m:t>
                                      </m:r>
                                    </m:sup>
                                  </m:sSup>
                                </m:e>
                              </m:nary>
                              <m:r>
                                <a:rPr lang="en-US" sz="2600" b="1" i="1">
                                  <a:latin typeface="Cambria Math" charset="0"/>
                                </a:rPr>
                                <m:t> </m:t>
                              </m:r>
                            </m:e>
                          </m:rad>
                        </m:den>
                      </m:f>
                    </m:oMath>
                  </m:oMathPara>
                </a14:m>
                <a:endParaRPr lang="en-US" sz="2600" dirty="0"/>
              </a:p>
            </p:txBody>
          </p:sp>
        </mc:Choice>
        <mc:Fallback xmlns="">
          <p:sp>
            <p:nvSpPr>
              <p:cNvPr id="7" name="TextBox 6"/>
              <p:cNvSpPr txBox="1">
                <a:spLocks noRot="1" noChangeAspect="1" noMove="1" noResize="1" noEditPoints="1" noAdjustHandles="1" noChangeArrowheads="1" noChangeShapeType="1" noTextEdit="1"/>
              </p:cNvSpPr>
              <p:nvPr/>
            </p:nvSpPr>
            <p:spPr>
              <a:xfrm>
                <a:off x="1735405" y="5017793"/>
                <a:ext cx="5340116" cy="106266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060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Announcing Final Project (25%)</a:t>
            </a:r>
            <a:endParaRPr lang="en-US" dirty="0"/>
          </a:p>
        </p:txBody>
      </p:sp>
      <p:sp>
        <p:nvSpPr>
          <p:cNvPr id="3" name="Content Placeholder 2"/>
          <p:cNvSpPr>
            <a:spLocks noGrp="1"/>
          </p:cNvSpPr>
          <p:nvPr>
            <p:ph idx="1"/>
          </p:nvPr>
        </p:nvSpPr>
        <p:spPr/>
        <p:txBody>
          <a:bodyPr/>
          <a:lstStyle/>
          <a:p>
            <a:r>
              <a:rPr lang="en-US" dirty="0" smtClean="0"/>
              <a:t>Identify a dataset and ask </a:t>
            </a:r>
            <a:r>
              <a:rPr lang="en-US" b="1" dirty="0" smtClean="0"/>
              <a:t>four scientific questions</a:t>
            </a:r>
            <a:r>
              <a:rPr lang="en-US" dirty="0" smtClean="0"/>
              <a:t> about the data</a:t>
            </a:r>
          </a:p>
          <a:p>
            <a:pPr lvl="1"/>
            <a:r>
              <a:rPr lang="en-US" dirty="0" smtClean="0"/>
              <a:t>Use any of the statistical approaches we have learned to answer each question</a:t>
            </a:r>
          </a:p>
          <a:p>
            <a:pPr lvl="1"/>
            <a:r>
              <a:rPr lang="en-US" dirty="0" smtClean="0"/>
              <a:t>Make a descriptive figure for each scientific question</a:t>
            </a:r>
            <a:endParaRPr lang="en-US" dirty="0"/>
          </a:p>
          <a:p>
            <a:endParaRPr lang="en-US" dirty="0"/>
          </a:p>
        </p:txBody>
      </p:sp>
    </p:spTree>
    <p:extLst>
      <p:ext uri="{BB962C8B-B14F-4D97-AF65-F5344CB8AC3E}">
        <p14:creationId xmlns:p14="http://schemas.microsoft.com/office/powerpoint/2010/main" val="13822596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3077766"/>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dirty="0" err="1">
                <a:latin typeface="Monaco" charset="0"/>
                <a:ea typeface="Monaco" charset="0"/>
                <a:cs typeface="Monaco" charset="0"/>
              </a:rPr>
              <a:t>setosa</a:t>
            </a:r>
            <a:r>
              <a:rPr lang="en-US" sz="2200" dirty="0">
                <a:latin typeface="Monaco" charset="0"/>
                <a:ea typeface="Monaco" charset="0"/>
                <a:cs typeface="Monaco" charset="0"/>
              </a:rPr>
              <a:t> &lt;- iris %&gt;% filter(Species == "</a:t>
            </a:r>
            <a:r>
              <a:rPr lang="en-US" sz="2200" dirty="0" err="1">
                <a:latin typeface="Monaco" charset="0"/>
                <a:ea typeface="Monaco" charset="0"/>
                <a:cs typeface="Monaco" charset="0"/>
              </a:rPr>
              <a:t>setosa</a:t>
            </a:r>
            <a:r>
              <a:rPr lang="en-US" sz="2200" dirty="0">
                <a:latin typeface="Monaco" charset="0"/>
                <a:ea typeface="Monaco" charset="0"/>
                <a:cs typeface="Monaco" charset="0"/>
              </a:rPr>
              <a:t>")</a:t>
            </a:r>
          </a:p>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setosa$Sepal.Length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0.7425467</a:t>
            </a: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err="1" smtClean="0">
                <a:solidFill>
                  <a:srgbClr val="FF0000"/>
                </a:solidFill>
                <a:latin typeface="Monaco" charset="0"/>
                <a:ea typeface="Monaco" charset="0"/>
                <a:cs typeface="Monaco" charset="0"/>
              </a:rPr>
              <a:t>cor</a:t>
            </a:r>
            <a:r>
              <a:rPr lang="en-US" sz="2000" b="1" dirty="0" smtClean="0">
                <a:solidFill>
                  <a:srgbClr val="FF0000"/>
                </a:solidFill>
                <a:latin typeface="Monaco" charset="0"/>
                <a:ea typeface="Monaco" charset="0"/>
                <a:cs typeface="Monaco" charset="0"/>
              </a:rPr>
              <a:t>(</a:t>
            </a:r>
            <a:r>
              <a:rPr lang="en-US" sz="2000" dirty="0" err="1" smtClean="0">
                <a:latin typeface="Monaco" charset="0"/>
                <a:ea typeface="Monaco" charset="0"/>
                <a:cs typeface="Monaco" charset="0"/>
              </a:rPr>
              <a:t>setosa$Sepal.Width</a:t>
            </a:r>
            <a:r>
              <a:rPr lang="en-US" sz="2000" dirty="0" smtClean="0">
                <a:latin typeface="Monaco" charset="0"/>
                <a:ea typeface="Monaco" charset="0"/>
                <a:cs typeface="Monaco" charset="0"/>
              </a:rPr>
              <a:t>, </a:t>
            </a:r>
            <a:r>
              <a:rPr lang="en-US" sz="2000" dirty="0" err="1" smtClean="0">
                <a:latin typeface="Monaco" charset="0"/>
                <a:ea typeface="Monaco" charset="0"/>
                <a:cs typeface="Monaco" charset="0"/>
              </a:rPr>
              <a:t>setosa$Sepal.Length</a:t>
            </a:r>
            <a:r>
              <a:rPr lang="en-US" sz="2000" b="1" dirty="0" smtClean="0">
                <a:solidFill>
                  <a:srgbClr val="FF0000"/>
                </a:solidFill>
                <a:latin typeface="Monaco" charset="0"/>
                <a:ea typeface="Monaco" charset="0"/>
                <a:cs typeface="Monaco" charset="0"/>
              </a:rPr>
              <a:t>)</a:t>
            </a:r>
          </a:p>
          <a:p>
            <a:r>
              <a:rPr lang="en-US" sz="2000" dirty="0">
                <a:latin typeface="Monaco" charset="0"/>
                <a:ea typeface="Monaco" charset="0"/>
                <a:cs typeface="Monaco" charset="0"/>
              </a:rPr>
              <a:t>[1] 0.7425467</a:t>
            </a:r>
          </a:p>
          <a:p>
            <a:endParaRPr lang="en-US" sz="2200" b="1" dirty="0">
              <a:solidFill>
                <a:srgbClr val="FF0000"/>
              </a:solidFill>
              <a:latin typeface="Monaco" charset="0"/>
              <a:ea typeface="Monaco" charset="0"/>
              <a:cs typeface="Monaco" charset="0"/>
            </a:endParaRPr>
          </a:p>
          <a:p>
            <a:endParaRPr lang="en-US" sz="2200" dirty="0">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539" y="2748517"/>
            <a:ext cx="4572000" cy="3657600"/>
          </a:xfrm>
          <a:prstGeom prst="rect">
            <a:avLst/>
          </a:prstGeom>
        </p:spPr>
      </p:pic>
    </p:spTree>
    <p:extLst>
      <p:ext uri="{BB962C8B-B14F-4D97-AF65-F5344CB8AC3E}">
        <p14:creationId xmlns:p14="http://schemas.microsoft.com/office/powerpoint/2010/main" val="13948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correlation between irises</a:t>
            </a:r>
            <a:endParaRPr lang="en-US" dirty="0"/>
          </a:p>
        </p:txBody>
      </p:sp>
      <p:sp>
        <p:nvSpPr>
          <p:cNvPr id="4" name="TextBox 3"/>
          <p:cNvSpPr txBox="1"/>
          <p:nvPr/>
        </p:nvSpPr>
        <p:spPr>
          <a:xfrm>
            <a:off x="276447" y="1956392"/>
            <a:ext cx="10879233" cy="2123658"/>
          </a:xfrm>
          <a:prstGeom prst="rect">
            <a:avLst/>
          </a:prstGeom>
          <a:noFill/>
        </p:spPr>
        <p:txBody>
          <a:bodyPr wrap="square" rtlCol="0">
            <a:spAutoFit/>
          </a:bodyPr>
          <a:lstStyle/>
          <a:p>
            <a:r>
              <a:rPr lang="en-US" sz="2200" dirty="0" smtClean="0">
                <a:latin typeface="Monaco" charset="0"/>
                <a:ea typeface="Monaco" charset="0"/>
                <a:cs typeface="Monaco" charset="0"/>
              </a:rPr>
              <a:t>&gt; </a:t>
            </a:r>
            <a:r>
              <a:rPr lang="en-US" sz="2200" b="1" dirty="0" err="1" smtClean="0">
                <a:solidFill>
                  <a:srgbClr val="FF0000"/>
                </a:solidFill>
                <a:latin typeface="Monaco" charset="0"/>
                <a:ea typeface="Monaco" charset="0"/>
                <a:cs typeface="Monaco" charset="0"/>
              </a:rPr>
              <a:t>cor</a:t>
            </a:r>
            <a:r>
              <a:rPr lang="en-US" sz="2200" b="1" dirty="0" smtClean="0">
                <a:solidFill>
                  <a:srgbClr val="FF0000"/>
                </a:solidFill>
                <a:latin typeface="Monaco" charset="0"/>
                <a:ea typeface="Monaco" charset="0"/>
                <a:cs typeface="Monaco" charset="0"/>
              </a:rPr>
              <a:t>(</a:t>
            </a:r>
            <a:r>
              <a:rPr lang="en-US" sz="2200" dirty="0" err="1" smtClean="0">
                <a:latin typeface="Monaco" charset="0"/>
                <a:ea typeface="Monaco" charset="0"/>
                <a:cs typeface="Monaco" charset="0"/>
              </a:rPr>
              <a:t>setosa$Petal.Length</a:t>
            </a:r>
            <a:r>
              <a:rPr lang="en-US" sz="2200" dirty="0" smtClean="0">
                <a:latin typeface="Monaco" charset="0"/>
                <a:ea typeface="Monaco" charset="0"/>
                <a:cs typeface="Monaco" charset="0"/>
              </a:rPr>
              <a:t>, </a:t>
            </a:r>
            <a:r>
              <a:rPr lang="en-US" sz="2200" dirty="0" err="1" smtClean="0">
                <a:latin typeface="Monaco" charset="0"/>
                <a:ea typeface="Monaco" charset="0"/>
                <a:cs typeface="Monaco" charset="0"/>
              </a:rPr>
              <a:t>setosa$Sepal.Width</a:t>
            </a:r>
            <a:r>
              <a:rPr lang="en-US" sz="2200" b="1" dirty="0" smtClean="0">
                <a:solidFill>
                  <a:srgbClr val="FF0000"/>
                </a:solidFill>
                <a:latin typeface="Monaco" charset="0"/>
                <a:ea typeface="Monaco" charset="0"/>
                <a:cs typeface="Monaco" charset="0"/>
              </a:rPr>
              <a:t>)</a:t>
            </a:r>
          </a:p>
          <a:p>
            <a:r>
              <a:rPr lang="en-US" sz="2200" dirty="0" smtClean="0">
                <a:latin typeface="Monaco" charset="0"/>
                <a:ea typeface="Monaco" charset="0"/>
                <a:cs typeface="Monaco" charset="0"/>
              </a:rPr>
              <a:t>   [1] 0.1777</a:t>
            </a:r>
          </a:p>
          <a:p>
            <a:endParaRPr lang="en-US" sz="2200" dirty="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smtClean="0">
              <a:latin typeface="Monaco" charset="0"/>
              <a:ea typeface="Monaco" charset="0"/>
              <a:cs typeface="Monaco" charset="0"/>
            </a:endParaRPr>
          </a:p>
          <a:p>
            <a:endParaRPr lang="en-US" sz="2200" dirty="0">
              <a:latin typeface="Monaco" charset="0"/>
              <a:ea typeface="Monaco" charset="0"/>
              <a:cs typeface="Monaco"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071" y="2725833"/>
            <a:ext cx="4572000" cy="3657600"/>
          </a:xfrm>
          <a:prstGeom prst="rect">
            <a:avLst/>
          </a:prstGeom>
        </p:spPr>
      </p:pic>
    </p:spTree>
    <p:extLst>
      <p:ext uri="{BB962C8B-B14F-4D97-AF65-F5344CB8AC3E}">
        <p14:creationId xmlns:p14="http://schemas.microsoft.com/office/powerpoint/2010/main" val="46323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with correlations</a:t>
            </a:r>
            <a:endParaRPr lang="en-US" dirty="0"/>
          </a:p>
        </p:txBody>
      </p:sp>
      <p:sp>
        <p:nvSpPr>
          <p:cNvPr id="4" name="TextBox 3"/>
          <p:cNvSpPr txBox="1"/>
          <p:nvPr/>
        </p:nvSpPr>
        <p:spPr>
          <a:xfrm>
            <a:off x="1235503" y="2753023"/>
            <a:ext cx="9781953" cy="3139321"/>
          </a:xfrm>
          <a:prstGeom prst="rect">
            <a:avLst/>
          </a:prstGeom>
          <a:noFill/>
        </p:spPr>
        <p:txBody>
          <a:bodyPr wrap="square" rtlCol="0">
            <a:spAutoFit/>
          </a:bodyPr>
          <a:lstStyle/>
          <a:p>
            <a:r>
              <a:rPr lang="en-US" dirty="0">
                <a:latin typeface="Monaco" charset="0"/>
                <a:ea typeface="Monaco" charset="0"/>
                <a:cs typeface="Monaco" charset="0"/>
              </a:rPr>
              <a:t>&gt; </a:t>
            </a:r>
            <a:r>
              <a:rPr lang="en-US" b="1" dirty="0" err="1" smtClean="0">
                <a:solidFill>
                  <a:srgbClr val="FF0000"/>
                </a:solidFill>
                <a:latin typeface="Monaco" charset="0"/>
                <a:ea typeface="Monaco" charset="0"/>
                <a:cs typeface="Monaco" charset="0"/>
              </a:rPr>
              <a:t>cor.test</a:t>
            </a:r>
            <a:r>
              <a:rPr lang="en-US" b="1" dirty="0" smtClean="0">
                <a:solidFill>
                  <a:srgbClr val="FF0000"/>
                </a:solidFill>
                <a:latin typeface="Monaco" charset="0"/>
                <a:ea typeface="Monaco" charset="0"/>
                <a:cs typeface="Monaco" charset="0"/>
              </a:rPr>
              <a:t>(</a:t>
            </a:r>
            <a:r>
              <a:rPr lang="en-US" dirty="0" err="1" smtClean="0">
                <a:latin typeface="Monaco" charset="0"/>
                <a:ea typeface="Monaco" charset="0"/>
                <a:cs typeface="Monaco" charset="0"/>
              </a:rPr>
              <a:t>setosa$Sepal.Width</a:t>
            </a:r>
            <a:r>
              <a:rPr lang="en-US" dirty="0" smtClean="0">
                <a:latin typeface="Monaco" charset="0"/>
                <a:ea typeface="Monaco" charset="0"/>
                <a:cs typeface="Monaco" charset="0"/>
              </a:rPr>
              <a:t>, </a:t>
            </a:r>
            <a:r>
              <a:rPr lang="en-US" dirty="0" err="1" smtClean="0">
                <a:latin typeface="Monaco" charset="0"/>
                <a:ea typeface="Monaco" charset="0"/>
                <a:cs typeface="Monaco" charset="0"/>
              </a:rPr>
              <a:t>setosa$Sepal.Length</a:t>
            </a:r>
            <a:r>
              <a:rPr lang="en-US" b="1" dirty="0" smtClean="0">
                <a:solidFill>
                  <a:srgbClr val="FF0000"/>
                </a:solidFill>
                <a:latin typeface="Monaco" charset="0"/>
                <a:ea typeface="Monaco" charset="0"/>
                <a:cs typeface="Monaco" charset="0"/>
              </a:rPr>
              <a:t>)</a:t>
            </a:r>
            <a:endParaRPr lang="en-US" b="1" dirty="0">
              <a:solidFill>
                <a:srgbClr val="FF0000"/>
              </a:solidFill>
              <a:latin typeface="Monaco" charset="0"/>
              <a:ea typeface="Monaco" charset="0"/>
              <a:cs typeface="Monaco" charset="0"/>
            </a:endParaRPr>
          </a:p>
          <a:p>
            <a:r>
              <a:rPr lang="en-US" dirty="0" smtClean="0">
                <a:latin typeface="Monaco" charset="0"/>
                <a:ea typeface="Monaco" charset="0"/>
                <a:cs typeface="Monaco" charset="0"/>
              </a:rPr>
              <a:t>Pearson's </a:t>
            </a:r>
            <a:r>
              <a:rPr lang="en-US" dirty="0">
                <a:latin typeface="Monaco" charset="0"/>
                <a:ea typeface="Monaco" charset="0"/>
                <a:cs typeface="Monaco" charset="0"/>
              </a:rPr>
              <a:t>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setosa$Sepal.Width</a:t>
            </a:r>
            <a:r>
              <a:rPr lang="en-US" dirty="0">
                <a:latin typeface="Monaco" charset="0"/>
                <a:ea typeface="Monaco" charset="0"/>
                <a:cs typeface="Monaco" charset="0"/>
              </a:rPr>
              <a:t> and </a:t>
            </a:r>
            <a:r>
              <a:rPr lang="en-US" dirty="0" err="1">
                <a:latin typeface="Monaco" charset="0"/>
                <a:ea typeface="Monaco" charset="0"/>
                <a:cs typeface="Monaco" charset="0"/>
              </a:rPr>
              <a:t>setosa$Sepal.Length</a:t>
            </a:r>
            <a:endParaRPr lang="en-US" dirty="0">
              <a:latin typeface="Monaco" charset="0"/>
              <a:ea typeface="Monaco" charset="0"/>
              <a:cs typeface="Monaco" charset="0"/>
            </a:endParaRPr>
          </a:p>
          <a:p>
            <a:r>
              <a:rPr lang="en-US" dirty="0">
                <a:latin typeface="Monaco" charset="0"/>
                <a:ea typeface="Monaco" charset="0"/>
                <a:cs typeface="Monaco" charset="0"/>
              </a:rPr>
              <a:t>t = 7.6807, </a:t>
            </a:r>
            <a:r>
              <a:rPr lang="en-US" dirty="0" err="1">
                <a:latin typeface="Monaco" charset="0"/>
                <a:ea typeface="Monaco" charset="0"/>
                <a:cs typeface="Monaco" charset="0"/>
              </a:rPr>
              <a:t>df</a:t>
            </a:r>
            <a:r>
              <a:rPr lang="en-US" dirty="0">
                <a:latin typeface="Monaco" charset="0"/>
                <a:ea typeface="Monaco" charset="0"/>
                <a:cs typeface="Monaco" charset="0"/>
              </a:rPr>
              <a:t> = 48, p-value = 6.71e-10</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0.5851391 0.8460314</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0.7425467 </a:t>
            </a:r>
          </a:p>
        </p:txBody>
      </p:sp>
      <p:sp>
        <p:nvSpPr>
          <p:cNvPr id="5" name="TextBox 4"/>
          <p:cNvSpPr txBox="1"/>
          <p:nvPr/>
        </p:nvSpPr>
        <p:spPr>
          <a:xfrm>
            <a:off x="1373727" y="1737360"/>
            <a:ext cx="7203989" cy="1015663"/>
          </a:xfrm>
          <a:prstGeom prst="rect">
            <a:avLst/>
          </a:prstGeom>
          <a:noFill/>
        </p:spPr>
        <p:txBody>
          <a:bodyPr wrap="square" rtlCol="0">
            <a:spAutoFit/>
          </a:bodyPr>
          <a:lstStyle/>
          <a:p>
            <a:r>
              <a:rPr lang="en-US" sz="2000" dirty="0" smtClean="0"/>
              <a:t>H</a:t>
            </a:r>
            <a:r>
              <a:rPr lang="en-US" sz="2000" baseline="-25000" dirty="0" smtClean="0"/>
              <a:t>O</a:t>
            </a:r>
            <a:r>
              <a:rPr lang="en-US" sz="2000" dirty="0" smtClean="0"/>
              <a:t>: Petal length and sepal width are not correlated (r=0)</a:t>
            </a:r>
          </a:p>
          <a:p>
            <a:r>
              <a:rPr lang="en-US" sz="2000" dirty="0" smtClean="0"/>
              <a:t>H</a:t>
            </a:r>
            <a:r>
              <a:rPr lang="en-US" sz="2000" baseline="-25000" dirty="0" smtClean="0"/>
              <a:t>A</a:t>
            </a:r>
            <a:r>
              <a:rPr lang="en-US" sz="2000" dirty="0" smtClean="0"/>
              <a:t>: </a:t>
            </a:r>
            <a:r>
              <a:rPr lang="en-US" sz="2000" dirty="0"/>
              <a:t>Petal length and sepal width are </a:t>
            </a:r>
            <a:r>
              <a:rPr lang="en-US" sz="2000" dirty="0" smtClean="0"/>
              <a:t>correlated </a:t>
            </a:r>
            <a:r>
              <a:rPr lang="en-US" sz="2000" dirty="0"/>
              <a:t>(</a:t>
            </a:r>
            <a:r>
              <a:rPr lang="en-US" sz="2000" dirty="0" smtClean="0"/>
              <a:t>r!=</a:t>
            </a:r>
            <a:r>
              <a:rPr lang="en-US" sz="2000" dirty="0"/>
              <a:t>0)</a:t>
            </a:r>
          </a:p>
          <a:p>
            <a:endParaRPr lang="en-US" sz="2000" dirty="0"/>
          </a:p>
        </p:txBody>
      </p:sp>
      <p:sp>
        <p:nvSpPr>
          <p:cNvPr id="6" name="TextBox 5"/>
          <p:cNvSpPr txBox="1"/>
          <p:nvPr/>
        </p:nvSpPr>
        <p:spPr>
          <a:xfrm>
            <a:off x="5844747" y="4543734"/>
            <a:ext cx="6215448" cy="1754326"/>
          </a:xfrm>
          <a:prstGeom prst="rect">
            <a:avLst/>
          </a:prstGeom>
          <a:noFill/>
        </p:spPr>
        <p:txBody>
          <a:bodyPr wrap="square" rtlCol="0">
            <a:spAutoFit/>
          </a:bodyPr>
          <a:lstStyle/>
          <a:p>
            <a:r>
              <a:rPr lang="en-US" b="1" dirty="0"/>
              <a:t>With P=6.7e-10, which is much less than 0.05, we reject the null hypothesis. We find evidence that </a:t>
            </a:r>
            <a:r>
              <a:rPr lang="en-US" b="1" dirty="0" err="1"/>
              <a:t>setosa</a:t>
            </a:r>
            <a:r>
              <a:rPr lang="en-US" b="1" dirty="0"/>
              <a:t> sepal widths and sepal lengths are corrected. The correlation coefficient r=0.74, with a 95% CI of [0.58, 0.85] This value is above 0, indicating a positive relationship, and it is fairly large, indicating a strong correlation. </a:t>
            </a:r>
          </a:p>
        </p:txBody>
      </p:sp>
    </p:spTree>
    <p:extLst>
      <p:ext uri="{BB962C8B-B14F-4D97-AF65-F5344CB8AC3E}">
        <p14:creationId xmlns:p14="http://schemas.microsoft.com/office/powerpoint/2010/main" val="8548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4" name="TextBox 3"/>
          <p:cNvSpPr txBox="1"/>
          <p:nvPr/>
        </p:nvSpPr>
        <p:spPr>
          <a:xfrm>
            <a:off x="1235503" y="1970414"/>
            <a:ext cx="9781953" cy="3416320"/>
          </a:xfrm>
          <a:prstGeom prst="rect">
            <a:avLst/>
          </a:prstGeom>
          <a:noFill/>
        </p:spPr>
        <p:txBody>
          <a:bodyPr wrap="squar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a:t>
            </a:r>
            <a:r>
              <a:rPr lang="en-US" dirty="0" err="1">
                <a:latin typeface="Monaco" charset="0"/>
                <a:ea typeface="Monaco" charset="0"/>
                <a:cs typeface="Monaco" charset="0"/>
              </a:rPr>
              <a:t>setosa$Petal.Length</a:t>
            </a:r>
            <a:r>
              <a:rPr lang="en-US" dirty="0">
                <a:latin typeface="Monaco" charset="0"/>
                <a:ea typeface="Monaco" charset="0"/>
                <a:cs typeface="Monaco" charset="0"/>
              </a:rPr>
              <a:t>, </a:t>
            </a:r>
            <a:r>
              <a:rPr lang="en-US" dirty="0" err="1">
                <a:latin typeface="Monaco" charset="0"/>
                <a:ea typeface="Monaco" charset="0"/>
                <a:cs typeface="Monaco" charset="0"/>
              </a:rPr>
              <a:t>setosa$Sepal.Width</a:t>
            </a:r>
            <a:r>
              <a:rPr lang="en-US" dirty="0">
                <a:latin typeface="Monaco" charset="0"/>
                <a:ea typeface="Monaco" charset="0"/>
                <a:cs typeface="Monaco" charset="0"/>
              </a:rPr>
              <a:t>)</a:t>
            </a:r>
          </a:p>
          <a:p>
            <a:endParaRPr lang="en-US" dirty="0">
              <a:latin typeface="Monaco" charset="0"/>
              <a:ea typeface="Monaco" charset="0"/>
              <a:cs typeface="Monaco" charset="0"/>
            </a:endParaRPr>
          </a:p>
          <a:p>
            <a:r>
              <a:rPr lang="en-US" dirty="0">
                <a:latin typeface="Monaco" charset="0"/>
                <a:ea typeface="Monaco" charset="0"/>
                <a:cs typeface="Monaco" charset="0"/>
              </a:rPr>
              <a:t>Pearson's product-moment </a:t>
            </a:r>
            <a:r>
              <a:rPr lang="en-US" dirty="0" smtClean="0">
                <a:latin typeface="Monaco" charset="0"/>
                <a:ea typeface="Monaco" charset="0"/>
                <a:cs typeface="Monaco" charset="0"/>
              </a:rPr>
              <a:t>correlation</a:t>
            </a:r>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a:t>
            </a:r>
            <a:r>
              <a:rPr lang="en-US" dirty="0" err="1">
                <a:latin typeface="Monaco" charset="0"/>
                <a:ea typeface="Monaco" charset="0"/>
                <a:cs typeface="Monaco" charset="0"/>
              </a:rPr>
              <a:t>setosa$Petal.Length</a:t>
            </a:r>
            <a:r>
              <a:rPr lang="en-US" dirty="0">
                <a:latin typeface="Monaco" charset="0"/>
                <a:ea typeface="Monaco" charset="0"/>
                <a:cs typeface="Monaco" charset="0"/>
              </a:rPr>
              <a:t> and </a:t>
            </a:r>
            <a:r>
              <a:rPr lang="en-US" dirty="0" err="1">
                <a:latin typeface="Monaco" charset="0"/>
                <a:ea typeface="Monaco" charset="0"/>
                <a:cs typeface="Monaco" charset="0"/>
              </a:rPr>
              <a:t>setosa$Sepal.Width</a:t>
            </a:r>
            <a:endParaRPr lang="en-US" dirty="0">
              <a:latin typeface="Monaco" charset="0"/>
              <a:ea typeface="Monaco" charset="0"/>
              <a:cs typeface="Monaco" charset="0"/>
            </a:endParaRPr>
          </a:p>
          <a:p>
            <a:r>
              <a:rPr lang="en-US" dirty="0">
                <a:latin typeface="Monaco" charset="0"/>
                <a:ea typeface="Monaco" charset="0"/>
                <a:cs typeface="Monaco" charset="0"/>
              </a:rPr>
              <a:t>t = 1.2511, </a:t>
            </a:r>
            <a:r>
              <a:rPr lang="en-US" dirty="0" err="1">
                <a:latin typeface="Monaco" charset="0"/>
                <a:ea typeface="Monaco" charset="0"/>
                <a:cs typeface="Monaco" charset="0"/>
              </a:rPr>
              <a:t>df</a:t>
            </a:r>
            <a:r>
              <a:rPr lang="en-US" dirty="0">
                <a:latin typeface="Monaco" charset="0"/>
                <a:ea typeface="Monaco" charset="0"/>
                <a:cs typeface="Monaco" charset="0"/>
              </a:rPr>
              <a:t> = 48, p-value = 0.217</a:t>
            </a:r>
          </a:p>
          <a:p>
            <a:r>
              <a:rPr lang="en-US" dirty="0">
                <a:latin typeface="Monaco" charset="0"/>
                <a:ea typeface="Monaco" charset="0"/>
                <a:cs typeface="Monaco" charset="0"/>
              </a:rPr>
              <a:t>alternative hypothesis: true correlation is not 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-0.1058851  0.4345536</a:t>
            </a:r>
          </a:p>
          <a:p>
            <a:r>
              <a:rPr lang="en-US" dirty="0">
                <a:latin typeface="Monaco" charset="0"/>
                <a:ea typeface="Monaco" charset="0"/>
                <a:cs typeface="Monaco" charset="0"/>
              </a:rPr>
              <a:t>sample estimates:</a:t>
            </a:r>
          </a:p>
          <a:p>
            <a:r>
              <a:rPr lang="en-US" dirty="0">
                <a:latin typeface="Monaco" charset="0"/>
                <a:ea typeface="Monaco" charset="0"/>
                <a:cs typeface="Monaco" charset="0"/>
              </a:rPr>
              <a:t>   </a:t>
            </a:r>
            <a:r>
              <a:rPr lang="en-US" dirty="0" err="1">
                <a:latin typeface="Monaco" charset="0"/>
                <a:ea typeface="Monaco" charset="0"/>
                <a:cs typeface="Monaco" charset="0"/>
              </a:rPr>
              <a:t>cor</a:t>
            </a:r>
            <a:r>
              <a:rPr lang="en-US" dirty="0">
                <a:latin typeface="Monaco" charset="0"/>
                <a:ea typeface="Monaco" charset="0"/>
                <a:cs typeface="Monaco" charset="0"/>
              </a:rPr>
              <a:t> </a:t>
            </a:r>
          </a:p>
          <a:p>
            <a:r>
              <a:rPr lang="en-US" dirty="0">
                <a:latin typeface="Monaco" charset="0"/>
                <a:ea typeface="Monaco" charset="0"/>
                <a:cs typeface="Monaco" charset="0"/>
              </a:rPr>
              <a:t>0.1777 </a:t>
            </a:r>
          </a:p>
        </p:txBody>
      </p:sp>
      <p:sp>
        <p:nvSpPr>
          <p:cNvPr id="5" name="TextBox 4"/>
          <p:cNvSpPr txBox="1"/>
          <p:nvPr/>
        </p:nvSpPr>
        <p:spPr>
          <a:xfrm>
            <a:off x="5866987" y="4663459"/>
            <a:ext cx="5890437" cy="1446550"/>
          </a:xfrm>
          <a:prstGeom prst="rect">
            <a:avLst/>
          </a:prstGeom>
          <a:noFill/>
        </p:spPr>
        <p:txBody>
          <a:bodyPr wrap="square" rtlCol="0">
            <a:spAutoFit/>
          </a:bodyPr>
          <a:lstStyle/>
          <a:p>
            <a:r>
              <a:rPr lang="en-US" sz="2200" b="1" dirty="0" smtClean="0"/>
              <a:t>We fail to reject the null hypothesis. There is no evidence that the correlation between petal lengths and sepal width in </a:t>
            </a:r>
            <a:r>
              <a:rPr lang="en-US" sz="2200" b="1" dirty="0" err="1" smtClean="0"/>
              <a:t>setosa</a:t>
            </a:r>
            <a:r>
              <a:rPr lang="en-US" sz="2200" b="1" dirty="0" smtClean="0"/>
              <a:t> irises differs from 0.</a:t>
            </a:r>
            <a:endParaRPr lang="en-US" sz="2200" b="1" dirty="0"/>
          </a:p>
        </p:txBody>
      </p:sp>
    </p:spTree>
    <p:extLst>
      <p:ext uri="{BB962C8B-B14F-4D97-AF65-F5344CB8AC3E}">
        <p14:creationId xmlns:p14="http://schemas.microsoft.com/office/powerpoint/2010/main" val="159977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525772"/>
            <a:ext cx="5486400" cy="4572000"/>
          </a:xfrm>
          <a:prstGeom prst="rect">
            <a:avLst/>
          </a:prstGeom>
        </p:spPr>
      </p:pic>
    </p:spTree>
    <p:extLst>
      <p:ext uri="{BB962C8B-B14F-4D97-AF65-F5344CB8AC3E}">
        <p14:creationId xmlns:p14="http://schemas.microsoft.com/office/powerpoint/2010/main" val="492391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 y="1530238"/>
            <a:ext cx="5486400" cy="4572000"/>
          </a:xfrm>
        </p:spPr>
      </p:pic>
      <p:sp>
        <p:nvSpPr>
          <p:cNvPr id="5" name="TextBox 4"/>
          <p:cNvSpPr txBox="1"/>
          <p:nvPr/>
        </p:nvSpPr>
        <p:spPr>
          <a:xfrm>
            <a:off x="6126480" y="2023889"/>
            <a:ext cx="6250429" cy="4247317"/>
          </a:xfrm>
          <a:prstGeom prst="rect">
            <a:avLst/>
          </a:prstGeom>
          <a:noFill/>
        </p:spPr>
        <p:txBody>
          <a:bodyPr wrap="none" rtlCol="0">
            <a:spAutoFit/>
          </a:bodyPr>
          <a:lstStyle/>
          <a:p>
            <a:r>
              <a:rPr lang="en-US" dirty="0">
                <a:latin typeface="Monaco" charset="0"/>
                <a:ea typeface="Monaco" charset="0"/>
                <a:cs typeface="Monaco" charset="0"/>
              </a:rPr>
              <a:t>&gt; </a:t>
            </a:r>
            <a:r>
              <a:rPr lang="en-US" dirty="0" err="1">
                <a:latin typeface="Monaco" charset="0"/>
                <a:ea typeface="Monaco" charset="0"/>
                <a:cs typeface="Monaco" charset="0"/>
              </a:rPr>
              <a:t>cor.test</a:t>
            </a:r>
            <a:r>
              <a:rPr lang="en-US" dirty="0">
                <a:latin typeface="Monaco" charset="0"/>
                <a:ea typeface="Monaco" charset="0"/>
                <a:cs typeface="Monaco" charset="0"/>
              </a:rPr>
              <a:t>(x, y</a:t>
            </a:r>
            <a:r>
              <a:rPr lang="en-US" dirty="0" smtClean="0">
                <a:latin typeface="Monaco" charset="0"/>
                <a:ea typeface="Monaco" charset="0"/>
                <a:cs typeface="Monaco" charset="0"/>
              </a:rPr>
              <a:t>)</a:t>
            </a:r>
            <a:endParaRPr lang="en-US" dirty="0">
              <a:latin typeface="Monaco" charset="0"/>
              <a:ea typeface="Monaco" charset="0"/>
              <a:cs typeface="Monaco" charset="0"/>
            </a:endParaRP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Pearson's product-moment correlation</a:t>
            </a:r>
          </a:p>
          <a:p>
            <a:r>
              <a:rPr lang="en-US" dirty="0">
                <a:latin typeface="Monaco" charset="0"/>
                <a:ea typeface="Monaco" charset="0"/>
                <a:cs typeface="Monaco" charset="0"/>
              </a:rPr>
              <a:t/>
            </a:r>
            <a:br>
              <a:rPr lang="en-US" dirty="0">
                <a:latin typeface="Monaco" charset="0"/>
                <a:ea typeface="Monaco" charset="0"/>
                <a:cs typeface="Monaco" charset="0"/>
              </a:rPr>
            </a:br>
            <a:endParaRPr lang="en-US" dirty="0">
              <a:latin typeface="Monaco" charset="0"/>
              <a:ea typeface="Monaco" charset="0"/>
              <a:cs typeface="Monaco" charset="0"/>
            </a:endParaRPr>
          </a:p>
          <a:p>
            <a:r>
              <a:rPr lang="en-US" dirty="0">
                <a:latin typeface="Monaco" charset="0"/>
                <a:ea typeface="Monaco" charset="0"/>
                <a:cs typeface="Monaco" charset="0"/>
              </a:rPr>
              <a:t>data:  x and </a:t>
            </a:r>
            <a:r>
              <a:rPr lang="en-US" dirty="0" smtClean="0">
                <a:latin typeface="Monaco" charset="0"/>
                <a:ea typeface="Monaco" charset="0"/>
                <a:cs typeface="Monaco" charset="0"/>
              </a:rPr>
              <a:t>y</a:t>
            </a:r>
            <a:endParaRPr lang="en-US" dirty="0">
              <a:latin typeface="Monaco" charset="0"/>
              <a:ea typeface="Monaco" charset="0"/>
              <a:cs typeface="Monaco" charset="0"/>
            </a:endParaRPr>
          </a:p>
          <a:p>
            <a:r>
              <a:rPr lang="en-US" dirty="0">
                <a:latin typeface="Monaco" charset="0"/>
                <a:ea typeface="Monaco" charset="0"/>
                <a:cs typeface="Monaco" charset="0"/>
              </a:rPr>
              <a:t>t = 13.089, </a:t>
            </a:r>
            <a:r>
              <a:rPr lang="en-US" dirty="0" err="1">
                <a:latin typeface="Monaco" charset="0"/>
                <a:ea typeface="Monaco" charset="0"/>
                <a:cs typeface="Monaco" charset="0"/>
              </a:rPr>
              <a:t>df</a:t>
            </a:r>
            <a:r>
              <a:rPr lang="en-US" dirty="0">
                <a:latin typeface="Monaco" charset="0"/>
                <a:ea typeface="Monaco" charset="0"/>
                <a:cs typeface="Monaco" charset="0"/>
              </a:rPr>
              <a:t> = 48, </a:t>
            </a:r>
            <a:r>
              <a:rPr lang="en-US" b="1" dirty="0">
                <a:latin typeface="Monaco" charset="0"/>
                <a:ea typeface="Monaco" charset="0"/>
                <a:cs typeface="Monaco" charset="0"/>
              </a:rPr>
              <a:t>p-value &lt; 2.2e-16</a:t>
            </a:r>
          </a:p>
          <a:p>
            <a:r>
              <a:rPr lang="en-US" dirty="0">
                <a:latin typeface="Monaco" charset="0"/>
                <a:ea typeface="Monaco" charset="0"/>
                <a:cs typeface="Monaco" charset="0"/>
              </a:rPr>
              <a:t>alternative hypothesis: true correlation is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smtClean="0">
                <a:latin typeface="Monaco" charset="0"/>
                <a:ea typeface="Monaco" charset="0"/>
                <a:cs typeface="Monaco" charset="0"/>
              </a:rPr>
              <a:t>not </a:t>
            </a:r>
            <a:r>
              <a:rPr lang="en-US" dirty="0">
                <a:latin typeface="Monaco" charset="0"/>
                <a:ea typeface="Monaco" charset="0"/>
                <a:cs typeface="Monaco" charset="0"/>
              </a:rPr>
              <a:t>equal to 0</a:t>
            </a:r>
          </a:p>
          <a:p>
            <a:r>
              <a:rPr lang="en-US" dirty="0">
                <a:latin typeface="Monaco" charset="0"/>
                <a:ea typeface="Monaco" charset="0"/>
                <a:cs typeface="Monaco" charset="0"/>
              </a:rPr>
              <a:t>95 percent confidence interval:</a:t>
            </a:r>
          </a:p>
          <a:p>
            <a:r>
              <a:rPr lang="en-US" dirty="0">
                <a:latin typeface="Monaco" charset="0"/>
                <a:ea typeface="Monaco" charset="0"/>
                <a:cs typeface="Monaco" charset="0"/>
              </a:rPr>
              <a:t> 0.8030401 0.9327180</a:t>
            </a:r>
          </a:p>
          <a:p>
            <a:r>
              <a:rPr lang="en-US" dirty="0">
                <a:latin typeface="Monaco" charset="0"/>
                <a:ea typeface="Monaco" charset="0"/>
                <a:cs typeface="Monaco" charset="0"/>
              </a:rPr>
              <a:t>sample estimates:</a:t>
            </a:r>
          </a:p>
          <a:p>
            <a:r>
              <a:rPr lang="en-US" b="1" dirty="0">
                <a:latin typeface="Monaco" charset="0"/>
                <a:ea typeface="Monaco" charset="0"/>
                <a:cs typeface="Monaco" charset="0"/>
              </a:rPr>
              <a:t>      </a:t>
            </a:r>
            <a:r>
              <a:rPr lang="en-US" b="1" dirty="0" err="1">
                <a:latin typeface="Monaco" charset="0"/>
                <a:ea typeface="Monaco" charset="0"/>
                <a:cs typeface="Monaco" charset="0"/>
              </a:rPr>
              <a:t>cor</a:t>
            </a:r>
            <a:r>
              <a:rPr lang="en-US" b="1" dirty="0">
                <a:latin typeface="Monaco" charset="0"/>
                <a:ea typeface="Monaco" charset="0"/>
                <a:cs typeface="Monaco" charset="0"/>
              </a:rPr>
              <a:t> </a:t>
            </a:r>
          </a:p>
          <a:p>
            <a:r>
              <a:rPr lang="en-US" b="1" dirty="0">
                <a:latin typeface="Monaco" charset="0"/>
                <a:ea typeface="Monaco" charset="0"/>
                <a:cs typeface="Monaco" charset="0"/>
              </a:rPr>
              <a:t>0.8838302 </a:t>
            </a:r>
          </a:p>
        </p:txBody>
      </p:sp>
    </p:spTree>
    <p:extLst>
      <p:ext uri="{BB962C8B-B14F-4D97-AF65-F5344CB8AC3E}">
        <p14:creationId xmlns:p14="http://schemas.microsoft.com/office/powerpoint/2010/main" val="1666032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 rank nonparametric correlation</a:t>
            </a:r>
            <a:endParaRPr lang="en-US" dirty="0"/>
          </a:p>
        </p:txBody>
      </p:sp>
      <p:sp>
        <p:nvSpPr>
          <p:cNvPr id="3" name="Content Placeholder 2"/>
          <p:cNvSpPr>
            <a:spLocks noGrp="1"/>
          </p:cNvSpPr>
          <p:nvPr>
            <p:ph idx="1"/>
          </p:nvPr>
        </p:nvSpPr>
        <p:spPr/>
        <p:txBody>
          <a:bodyPr/>
          <a:lstStyle/>
          <a:p>
            <a:r>
              <a:rPr lang="en-US" dirty="0" smtClean="0"/>
              <a:t>Assumes data is </a:t>
            </a:r>
            <a:r>
              <a:rPr lang="en-US" i="1" dirty="0" smtClean="0"/>
              <a:t>monotonic </a:t>
            </a:r>
            <a:r>
              <a:rPr lang="en-US" dirty="0" smtClean="0"/>
              <a:t>(ordinal)</a:t>
            </a:r>
            <a:endParaRPr lang="en-US" dirty="0"/>
          </a:p>
        </p:txBody>
      </p:sp>
      <p:sp>
        <p:nvSpPr>
          <p:cNvPr id="4" name="TextBox 3"/>
          <p:cNvSpPr txBox="1"/>
          <p:nvPr/>
        </p:nvSpPr>
        <p:spPr>
          <a:xfrm>
            <a:off x="2147778" y="2849525"/>
            <a:ext cx="8654902" cy="3816429"/>
          </a:xfrm>
          <a:prstGeom prst="rect">
            <a:avLst/>
          </a:prstGeom>
          <a:noFill/>
        </p:spPr>
        <p:txBody>
          <a:bodyPr wrap="square" rtlCol="0">
            <a:spAutoFit/>
          </a:bodyPr>
          <a:lstStyle/>
          <a:p>
            <a:r>
              <a:rPr lang="en-US" sz="2200" dirty="0">
                <a:latin typeface="Monaco" charset="0"/>
                <a:ea typeface="Monaco" charset="0"/>
                <a:cs typeface="Monaco" charset="0"/>
              </a:rPr>
              <a:t>&gt; </a:t>
            </a:r>
            <a:r>
              <a:rPr lang="en-US" sz="2200" dirty="0" err="1">
                <a:latin typeface="Monaco" charset="0"/>
                <a:ea typeface="Monaco" charset="0"/>
                <a:cs typeface="Monaco" charset="0"/>
              </a:rPr>
              <a:t>cor.test</a:t>
            </a:r>
            <a:r>
              <a:rPr lang="en-US" sz="2200" dirty="0">
                <a:latin typeface="Monaco" charset="0"/>
                <a:ea typeface="Monaco" charset="0"/>
                <a:cs typeface="Monaco" charset="0"/>
              </a:rPr>
              <a:t>(x, </a:t>
            </a:r>
            <a:r>
              <a:rPr lang="en-US" sz="2200" dirty="0" smtClean="0">
                <a:latin typeface="Monaco" charset="0"/>
                <a:ea typeface="Monaco" charset="0"/>
                <a:cs typeface="Monaco" charset="0"/>
              </a:rPr>
              <a:t>y, </a:t>
            </a:r>
            <a:r>
              <a:rPr lang="en-US" sz="2200" b="1" dirty="0">
                <a:solidFill>
                  <a:schemeClr val="accent6"/>
                </a:solidFill>
                <a:latin typeface="Monaco" charset="0"/>
                <a:ea typeface="Monaco" charset="0"/>
                <a:cs typeface="Monaco" charset="0"/>
              </a:rPr>
              <a:t>method = "spearman</a:t>
            </a:r>
            <a:r>
              <a:rPr lang="en-US" sz="2200" b="1" dirty="0" smtClean="0">
                <a:solidFill>
                  <a:schemeClr val="accent6"/>
                </a:solidFill>
                <a:latin typeface="Monaco" charset="0"/>
                <a:ea typeface="Monaco" charset="0"/>
                <a:cs typeface="Monaco" charset="0"/>
              </a:rPr>
              <a:t>" </a:t>
            </a:r>
            <a:r>
              <a:rPr lang="en-US" sz="2200" dirty="0" smtClean="0">
                <a:latin typeface="Monaco" charset="0"/>
                <a:ea typeface="Monaco" charset="0"/>
                <a:cs typeface="Monaco" charset="0"/>
              </a:rPr>
              <a:t>)</a:t>
            </a:r>
            <a:r>
              <a:rPr lang="en-US" sz="2200" dirty="0">
                <a:latin typeface="Monaco" charset="0"/>
                <a:ea typeface="Monaco" charset="0"/>
                <a:cs typeface="Monaco" charset="0"/>
              </a:rPr>
              <a:t/>
            </a:r>
            <a:br>
              <a:rPr lang="en-US" sz="2200" dirty="0">
                <a:latin typeface="Monaco" charset="0"/>
                <a:ea typeface="Monaco" charset="0"/>
                <a:cs typeface="Monaco" charset="0"/>
              </a:rPr>
            </a:br>
            <a:endParaRPr lang="en-US" sz="2200" dirty="0">
              <a:latin typeface="Monaco" charset="0"/>
              <a:ea typeface="Monaco" charset="0"/>
              <a:cs typeface="Monaco" charset="0"/>
            </a:endParaRPr>
          </a:p>
          <a:p>
            <a:r>
              <a:rPr lang="en-US" sz="2200" dirty="0">
                <a:latin typeface="Monaco" charset="0"/>
                <a:ea typeface="Monaco" charset="0"/>
                <a:cs typeface="Monaco" charset="0"/>
              </a:rPr>
              <a:t>Spearman's rank correlation rho</a:t>
            </a:r>
          </a:p>
          <a:p>
            <a:endParaRPr lang="en-US" sz="2200" dirty="0">
              <a:latin typeface="Monaco" charset="0"/>
              <a:ea typeface="Monaco" charset="0"/>
              <a:cs typeface="Monaco" charset="0"/>
            </a:endParaRPr>
          </a:p>
          <a:p>
            <a:r>
              <a:rPr lang="en-US" sz="2200" dirty="0">
                <a:latin typeface="Monaco" charset="0"/>
                <a:ea typeface="Monaco" charset="0"/>
                <a:cs typeface="Monaco" charset="0"/>
              </a:rPr>
              <a:t>data:  x and y</a:t>
            </a:r>
          </a:p>
          <a:p>
            <a:r>
              <a:rPr lang="en-US" sz="2200" dirty="0">
                <a:latin typeface="Monaco" charset="0"/>
                <a:ea typeface="Monaco" charset="0"/>
                <a:cs typeface="Monaco" charset="0"/>
              </a:rPr>
              <a:t>S = 0, p-value &lt; 2.2e-16</a:t>
            </a:r>
          </a:p>
          <a:p>
            <a:r>
              <a:rPr lang="en-US" sz="2200" dirty="0">
                <a:latin typeface="Monaco" charset="0"/>
                <a:ea typeface="Monaco" charset="0"/>
                <a:cs typeface="Monaco" charset="0"/>
              </a:rPr>
              <a:t>alternative hypothesis: true rho is not equal to 0</a:t>
            </a:r>
          </a:p>
          <a:p>
            <a:r>
              <a:rPr lang="en-US" sz="2200" dirty="0">
                <a:latin typeface="Monaco" charset="0"/>
                <a:ea typeface="Monaco" charset="0"/>
                <a:cs typeface="Monaco" charset="0"/>
              </a:rPr>
              <a:t>sample estimates:</a:t>
            </a:r>
          </a:p>
          <a:p>
            <a:r>
              <a:rPr lang="en-US" sz="2200" dirty="0" smtClean="0">
                <a:latin typeface="Monaco" charset="0"/>
                <a:ea typeface="Monaco" charset="0"/>
                <a:cs typeface="Monaco" charset="0"/>
              </a:rPr>
              <a:t>rho </a:t>
            </a:r>
          </a:p>
          <a:p>
            <a:r>
              <a:rPr lang="ru-RU" sz="2200" dirty="0">
                <a:latin typeface="Monaco" charset="0"/>
                <a:ea typeface="Monaco" charset="0"/>
                <a:cs typeface="Monaco" charset="0"/>
              </a:rPr>
              <a:t>  1 </a:t>
            </a:r>
          </a:p>
          <a:p>
            <a:endParaRPr lang="en-US" sz="2200" dirty="0">
              <a:latin typeface="Monaco" charset="0"/>
              <a:ea typeface="Monaco" charset="0"/>
              <a:cs typeface="Monaco" charset="0"/>
            </a:endParaRPr>
          </a:p>
        </p:txBody>
      </p:sp>
    </p:spTree>
    <p:extLst>
      <p:ext uri="{BB962C8B-B14F-4D97-AF65-F5344CB8AC3E}">
        <p14:creationId xmlns:p14="http://schemas.microsoft.com/office/powerpoint/2010/main" val="214920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Check by plotting</a:t>
            </a:r>
            <a:endParaRPr lang="en-US" dirty="0"/>
          </a:p>
        </p:txBody>
      </p:sp>
      <p:sp>
        <p:nvSpPr>
          <p:cNvPr id="3" name="Content Placeholder 2"/>
          <p:cNvSpPr>
            <a:spLocks noGrp="1"/>
          </p:cNvSpPr>
          <p:nvPr>
            <p:ph idx="1"/>
          </p:nvPr>
        </p:nvSpPr>
        <p:spPr/>
        <p:txBody>
          <a:bodyPr>
            <a:normAutofit/>
          </a:bodyPr>
          <a:lstStyle/>
          <a:p>
            <a:r>
              <a:rPr lang="en-US" sz="2600" dirty="0" smtClean="0"/>
              <a:t>Data are linearly related without any severe outliers</a:t>
            </a:r>
          </a:p>
          <a:p>
            <a:r>
              <a:rPr lang="en-US" sz="2600" dirty="0" smtClean="0"/>
              <a:t>Both X and Y are normally distributed</a:t>
            </a:r>
          </a:p>
          <a:p>
            <a:pPr lvl="1"/>
            <a:r>
              <a:rPr lang="en-US" sz="2200" dirty="0" smtClean="0"/>
              <a:t>Robust to large N</a:t>
            </a:r>
          </a:p>
          <a:p>
            <a:r>
              <a:rPr lang="en-US" sz="2600" dirty="0" smtClean="0"/>
              <a:t>Cloud of points is not "funnel-shaped" (fans out at end(s))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438" y="3857414"/>
            <a:ext cx="6694083" cy="2426390"/>
          </a:xfrm>
          <a:prstGeom prst="rect">
            <a:avLst/>
          </a:prstGeom>
        </p:spPr>
      </p:pic>
    </p:spTree>
    <p:extLst>
      <p:ext uri="{BB962C8B-B14F-4D97-AF65-F5344CB8AC3E}">
        <p14:creationId xmlns:p14="http://schemas.microsoft.com/office/powerpoint/2010/main" val="521417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56138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The simplest type of </a:t>
            </a:r>
            <a:r>
              <a:rPr lang="en-US" i="1" dirty="0" smtClean="0"/>
              <a:t>linear model</a:t>
            </a:r>
            <a:endParaRPr lang="en-US" dirty="0"/>
          </a:p>
          <a:p>
            <a:r>
              <a:rPr lang="en-US" dirty="0" smtClean="0"/>
              <a:t>Predicts the value of one numeric variable from another via "line of best fit"</a:t>
            </a:r>
          </a:p>
        </p:txBody>
      </p:sp>
      <mc:AlternateContent xmlns:mc="http://schemas.openxmlformats.org/markup-compatibility/2006" xmlns:a14="http://schemas.microsoft.com/office/drawing/2010/main">
        <mc:Choice Requires="a14">
          <p:sp>
            <p:nvSpPr>
              <p:cNvPr id="6" name="TextBox 5"/>
              <p:cNvSpPr txBox="1"/>
              <p:nvPr/>
            </p:nvSpPr>
            <p:spPr>
              <a:xfrm>
                <a:off x="4806778" y="3484605"/>
                <a:ext cx="3122201" cy="1384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𝑌</m:t>
                      </m:r>
                      <m:r>
                        <a:rPr lang="en-US" sz="2800" i="1" smtClean="0">
                          <a:latin typeface="Cambria Math" charset="0"/>
                        </a:rPr>
                        <m:t>=</m:t>
                      </m:r>
                      <m:r>
                        <a:rPr lang="en-US" sz="2800" i="1" smtClean="0">
                          <a:latin typeface="Cambria Math" charset="0"/>
                        </a:rPr>
                        <m:t>𝑎</m:t>
                      </m:r>
                      <m:r>
                        <a:rPr lang="en-US" sz="2800" i="1" smtClean="0">
                          <a:latin typeface="Cambria Math" charset="0"/>
                        </a:rPr>
                        <m:t>+</m:t>
                      </m:r>
                      <m:r>
                        <a:rPr lang="en-US" sz="2800" i="1" smtClean="0">
                          <a:latin typeface="Cambria Math" charset="0"/>
                        </a:rPr>
                        <m:t>𝑏𝑋</m:t>
                      </m:r>
                    </m:oMath>
                  </m:oMathPara>
                </a14:m>
                <a:endParaRPr lang="en-US" sz="2800" i="1" dirty="0" smtClean="0">
                  <a:latin typeface="Cambria Math" charset="0"/>
                </a:endParaRPr>
              </a:p>
              <a:p>
                <a:endParaRPr lang="en-US" sz="2800" i="1" dirty="0" smtClean="0">
                  <a:latin typeface="Cambria Math" charset="0"/>
                </a:endParaRPr>
              </a:p>
              <a:p>
                <a:pPr/>
                <a14:m>
                  <m:oMathPara xmlns:m="http://schemas.openxmlformats.org/officeDocument/2006/math">
                    <m:oMathParaPr>
                      <m:jc m:val="centerGroup"/>
                    </m:oMathParaPr>
                    <m:oMath xmlns:m="http://schemas.openxmlformats.org/officeDocument/2006/math">
                      <m:r>
                        <a:rPr lang="en-US" sz="2800" i="1">
                          <a:latin typeface="Cambria Math" charset="0"/>
                        </a:rPr>
                        <m:t>𝑌</m:t>
                      </m:r>
                      <m:r>
                        <a:rPr lang="en-US" sz="2800" i="1">
                          <a:latin typeface="Cambria Math" charset="0"/>
                        </a:rPr>
                        <m:t>=</m:t>
                      </m:r>
                      <m:sSub>
                        <m:sSubPr>
                          <m:ctrlPr>
                            <a:rPr lang="en-US" sz="2800" i="1" smtClean="0">
                              <a:latin typeface="Cambria Math" charset="0"/>
                            </a:rPr>
                          </m:ctrlPr>
                        </m:sSubPr>
                        <m:e>
                          <m:r>
                            <a:rPr lang="en-US" sz="2800" i="1" smtClean="0">
                              <a:latin typeface="Cambria Math" charset="0"/>
                              <a:ea typeface="Cambria Math" charset="0"/>
                              <a:cs typeface="Cambria Math" charset="0"/>
                            </a:rPr>
                            <m:t>𝛽</m:t>
                          </m:r>
                        </m:e>
                        <m:sub>
                          <m:r>
                            <a:rPr lang="en-US" sz="2800" b="0" i="1" smtClean="0">
                              <a:latin typeface="Cambria Math" charset="0"/>
                            </a:rPr>
                            <m:t>𝑜</m:t>
                          </m:r>
                        </m:sub>
                      </m:sSub>
                      <m:r>
                        <a:rPr lang="en-US" sz="2800" i="1">
                          <a:latin typeface="Cambria Math" charset="0"/>
                        </a:rPr>
                        <m:t>+</m:t>
                      </m:r>
                      <m:sSub>
                        <m:sSubPr>
                          <m:ctrlPr>
                            <a:rPr lang="en-US" sz="2800" i="1">
                              <a:latin typeface="Cambria Math" charset="0"/>
                            </a:rPr>
                          </m:ctrlPr>
                        </m:sSubPr>
                        <m:e>
                          <m:r>
                            <a:rPr lang="en-US" sz="2800" i="1">
                              <a:latin typeface="Cambria Math" charset="0"/>
                              <a:ea typeface="Cambria Math" charset="0"/>
                              <a:cs typeface="Cambria Math" charset="0"/>
                            </a:rPr>
                            <m:t>𝛽</m:t>
                          </m:r>
                        </m:e>
                        <m:sub>
                          <m:r>
                            <a:rPr lang="en-US" sz="2800" b="0" i="1" smtClean="0">
                              <a:latin typeface="Cambria Math" charset="0"/>
                            </a:rPr>
                            <m:t>1</m:t>
                          </m:r>
                        </m:sub>
                      </m:sSub>
                      <m:r>
                        <a:rPr lang="en-US" sz="2800" i="1">
                          <a:latin typeface="Cambria Math" charset="0"/>
                        </a:rPr>
                        <m:t>𝑋</m:t>
                      </m:r>
                      <m:r>
                        <a:rPr lang="en-US" sz="2800" i="1" smtClean="0">
                          <a:solidFill>
                            <a:schemeClr val="tx1"/>
                          </a:solidFill>
                          <a:latin typeface="Cambria Math" charset="0"/>
                        </a:rPr>
                        <m:t>+ </m:t>
                      </m:r>
                      <m:r>
                        <a:rPr lang="en-US" sz="2800" i="1">
                          <a:solidFill>
                            <a:schemeClr val="tx1"/>
                          </a:solidFill>
                          <a:latin typeface="Cambria Math" charset="0"/>
                          <a:ea typeface="Cambria Math" charset="0"/>
                          <a:cs typeface="Cambria Math" charset="0"/>
                        </a:rPr>
                        <m:t>ℇ</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806778" y="3484605"/>
                <a:ext cx="3122201" cy="138499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21826" y="5215589"/>
                <a:ext cx="4213654" cy="1200329"/>
              </a:xfrm>
              <a:prstGeom prst="rect">
                <a:avLst/>
              </a:prstGeom>
              <a:noFill/>
            </p:spPr>
            <p:txBody>
              <a:bodyPr wrap="square" rtlCol="0">
                <a:spAutoFit/>
              </a:bodyPr>
              <a:lstStyle/>
              <a:p>
                <a:r>
                  <a:rPr lang="en-US" b="1" dirty="0" smtClean="0">
                    <a:ea typeface="Cambria Math" charset="0"/>
                    <a:cs typeface="Cambria Math" charset="0"/>
                  </a:rPr>
                  <a:t>Residuals</a:t>
                </a:r>
                <a:r>
                  <a:rPr lang="en-US" dirty="0" smtClean="0">
                    <a:ea typeface="Cambria Math" charset="0"/>
                    <a:cs typeface="Cambria Math" charset="0"/>
                  </a:rPr>
                  <a:t>: </a:t>
                </a:r>
                <a14:m>
                  <m:oMath xmlns:m="http://schemas.openxmlformats.org/officeDocument/2006/math">
                    <m:r>
                      <a:rPr lang="en-US" b="0" i="1">
                        <a:latin typeface="Cambria Math" charset="0"/>
                        <a:ea typeface="Cambria Math" charset="0"/>
                        <a:cs typeface="Cambria Math" charset="0"/>
                      </a:rPr>
                      <m:t>ℇ</m:t>
                    </m:r>
                  </m:oMath>
                </a14:m>
                <a:r>
                  <a:rPr lang="en-US" dirty="0" smtClean="0"/>
                  <a:t> is a random error component that measures how far above/below the line the </a:t>
                </a:r>
                <a:r>
                  <a:rPr lang="en-US" b="1" dirty="0" smtClean="0"/>
                  <a:t>actual</a:t>
                </a:r>
                <a:r>
                  <a:rPr lang="en-US" dirty="0" smtClean="0"/>
                  <a:t> value of Y for a given X lies. Mean is 0.</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21826" y="5215589"/>
                <a:ext cx="4213654" cy="1200329"/>
              </a:xfrm>
              <a:prstGeom prst="rect">
                <a:avLst/>
              </a:prstGeom>
              <a:blipFill rotWithShape="0">
                <a:blip r:embed="rId3"/>
                <a:stretch>
                  <a:fillRect l="-1158" t="-3061" b="-7653"/>
                </a:stretch>
              </a:blipFill>
            </p:spPr>
            <p:txBody>
              <a:bodyPr/>
              <a:lstStyle/>
              <a:p>
                <a:r>
                  <a:rPr lang="en-US">
                    <a:noFill/>
                  </a:rPr>
                  <a:t> </a:t>
                </a:r>
              </a:p>
            </p:txBody>
          </p:sp>
        </mc:Fallback>
      </mc:AlternateContent>
    </p:spTree>
    <p:extLst>
      <p:ext uri="{BB962C8B-B14F-4D97-AF65-F5344CB8AC3E}">
        <p14:creationId xmlns:p14="http://schemas.microsoft.com/office/powerpoint/2010/main" val="77592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questions</a:t>
            </a:r>
            <a:endParaRPr lang="en-US" dirty="0"/>
          </a:p>
        </p:txBody>
      </p:sp>
      <p:sp>
        <p:nvSpPr>
          <p:cNvPr id="3" name="Content Placeholder 2"/>
          <p:cNvSpPr>
            <a:spLocks noGrp="1"/>
          </p:cNvSpPr>
          <p:nvPr>
            <p:ph idx="1"/>
          </p:nvPr>
        </p:nvSpPr>
        <p:spPr/>
        <p:txBody>
          <a:bodyPr/>
          <a:lstStyle/>
          <a:p>
            <a:r>
              <a:rPr lang="en-US" dirty="0" smtClean="0"/>
              <a:t>Recall HW7:</a:t>
            </a:r>
          </a:p>
          <a:p>
            <a:pPr lvl="1"/>
            <a:r>
              <a:rPr lang="en-US" dirty="0"/>
              <a:t>Do PHA levels tend to differ between the birds that received supplemental carotenoids and those that did not? Based on your results, can you infer anything about immune differences between birds that did and did not receive carotenoids</a:t>
            </a:r>
            <a:r>
              <a:rPr lang="en-US" dirty="0" smtClean="0"/>
              <a:t>?</a:t>
            </a:r>
          </a:p>
          <a:p>
            <a:pPr lvl="2"/>
            <a:r>
              <a:rPr lang="en-US" b="1" dirty="0" smtClean="0"/>
              <a:t>Use a Mann Whitney U test to answer the scientific question</a:t>
            </a:r>
          </a:p>
          <a:p>
            <a:pPr lvl="2"/>
            <a:r>
              <a:rPr lang="en-US" dirty="0" smtClean="0"/>
              <a:t>"Run a Mann Whitney U test on PHA levels between bird treatments" is not a scientific question</a:t>
            </a:r>
          </a:p>
          <a:p>
            <a:pPr lvl="2"/>
            <a:endParaRPr lang="en-US" dirty="0"/>
          </a:p>
          <a:p>
            <a:pPr lvl="1"/>
            <a:r>
              <a:rPr lang="en-US" dirty="0" smtClean="0"/>
              <a:t>What figure might be good to make here?</a:t>
            </a:r>
          </a:p>
          <a:p>
            <a:pPr lvl="1"/>
            <a:r>
              <a:rPr lang="en-US" dirty="0" smtClean="0"/>
              <a:t>What figures would not be good here?</a:t>
            </a:r>
          </a:p>
        </p:txBody>
      </p:sp>
    </p:spTree>
    <p:extLst>
      <p:ext uri="{BB962C8B-B14F-4D97-AF65-F5344CB8AC3E}">
        <p14:creationId xmlns:p14="http://schemas.microsoft.com/office/powerpoint/2010/main" val="1518152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a:t>Find the line which </a:t>
            </a:r>
            <a:r>
              <a:rPr lang="en-US" b="1" dirty="0"/>
              <a:t>minimizes</a:t>
            </a:r>
            <a:r>
              <a:rPr lang="en-US" dirty="0"/>
              <a:t> the sum of squared residuals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3906875" y="2940908"/>
            <a:ext cx="3933212" cy="2928186"/>
          </a:xfrm>
          <a:prstGeom prst="rect">
            <a:avLst/>
          </a:prstGeom>
        </p:spPr>
      </p:pic>
    </p:spTree>
    <p:extLst>
      <p:ext uri="{BB962C8B-B14F-4D97-AF65-F5344CB8AC3E}">
        <p14:creationId xmlns:p14="http://schemas.microsoft.com/office/powerpoint/2010/main" val="1206158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squares approach</a:t>
            </a:r>
            <a:endParaRPr lang="en-US" dirty="0"/>
          </a:p>
        </p:txBody>
      </p:sp>
      <p:sp>
        <p:nvSpPr>
          <p:cNvPr id="3" name="Content Placeholder 2"/>
          <p:cNvSpPr>
            <a:spLocks noGrp="1"/>
          </p:cNvSpPr>
          <p:nvPr>
            <p:ph idx="1"/>
          </p:nvPr>
        </p:nvSpPr>
        <p:spPr/>
        <p:txBody>
          <a:bodyPr/>
          <a:lstStyle/>
          <a:p>
            <a:r>
              <a:rPr lang="en-US" dirty="0" smtClean="0"/>
              <a:t>Find the line which </a:t>
            </a:r>
            <a:r>
              <a:rPr lang="en-US" b="1" dirty="0" smtClean="0"/>
              <a:t>minimizes</a:t>
            </a:r>
            <a:r>
              <a:rPr lang="en-US" dirty="0" smtClean="0"/>
              <a:t> the sum of squared residuals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1" b="7748"/>
          <a:stretch/>
        </p:blipFill>
        <p:spPr>
          <a:xfrm>
            <a:off x="9618403" y="17483"/>
            <a:ext cx="2326535" cy="17320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71" b="6727"/>
          <a:stretch/>
        </p:blipFill>
        <p:spPr>
          <a:xfrm>
            <a:off x="1585311" y="3323604"/>
            <a:ext cx="9082338" cy="2878759"/>
          </a:xfrm>
          <a:prstGeom prst="rect">
            <a:avLst/>
          </a:prstGeom>
        </p:spPr>
      </p:pic>
    </p:spTree>
    <p:extLst>
      <p:ext uri="{BB962C8B-B14F-4D97-AF65-F5344CB8AC3E}">
        <p14:creationId xmlns:p14="http://schemas.microsoft.com/office/powerpoint/2010/main" val="10447967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slope and intercept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91978" y="2299754"/>
                <a:ext cx="8031892" cy="1390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charset="0"/>
                        </a:rPr>
                        <m:t>𝒃</m:t>
                      </m:r>
                      <m:r>
                        <a:rPr lang="en-US" sz="3000" b="1" i="1" smtClean="0">
                          <a:latin typeface="Cambria Math" charset="0"/>
                        </a:rPr>
                        <m:t>=</m:t>
                      </m:r>
                      <m:f>
                        <m:fPr>
                          <m:ctrlPr>
                            <a:rPr lang="mr-IN" sz="3000" b="1" i="1">
                              <a:latin typeface="Cambria Math" charset="0"/>
                            </a:rPr>
                          </m:ctrlPr>
                        </m:fPr>
                        <m:num>
                          <m:r>
                            <a:rPr lang="en-US" sz="3000" b="1" i="1">
                              <a:latin typeface="Cambria Math" charset="0"/>
                            </a:rPr>
                            <m:t>𝒄𝒐𝒗</m:t>
                          </m:r>
                          <m:r>
                            <a:rPr lang="en-US" sz="3000" b="1" i="1">
                              <a:latin typeface="Cambria Math" charset="0"/>
                            </a:rPr>
                            <m:t>(</m:t>
                          </m:r>
                          <m:r>
                            <a:rPr lang="en-US" sz="3000" b="1" i="1">
                              <a:latin typeface="Cambria Math" charset="0"/>
                            </a:rPr>
                            <m:t>𝑿</m:t>
                          </m:r>
                          <m:r>
                            <a:rPr lang="en-US" sz="3000" b="1" i="1">
                              <a:latin typeface="Cambria Math" charset="0"/>
                            </a:rPr>
                            <m:t>,</m:t>
                          </m:r>
                          <m:r>
                            <a:rPr lang="en-US" sz="3000" b="1" i="1">
                              <a:latin typeface="Cambria Math" charset="0"/>
                            </a:rPr>
                            <m:t>𝒀</m:t>
                          </m:r>
                          <m:r>
                            <a:rPr lang="en-US" sz="3000" b="1" i="1">
                              <a:latin typeface="Cambria Math" charset="0"/>
                            </a:rPr>
                            <m:t>)</m:t>
                          </m:r>
                        </m:num>
                        <m:den>
                          <m:sSubSup>
                            <m:sSubSupPr>
                              <m:ctrlPr>
                                <a:rPr lang="en-US" sz="3000" b="1" i="1" smtClean="0">
                                  <a:latin typeface="Cambria Math" charset="0"/>
                                </a:rPr>
                              </m:ctrlPr>
                            </m:sSubSupPr>
                            <m:e>
                              <m:r>
                                <a:rPr lang="en-US" sz="3000" b="1" i="1" smtClean="0">
                                  <a:latin typeface="Cambria Math" charset="0"/>
                                </a:rPr>
                                <m:t>𝒔</m:t>
                              </m:r>
                            </m:e>
                            <m:sub>
                              <m:r>
                                <a:rPr lang="en-US" sz="3000" b="1" i="1" smtClean="0">
                                  <a:latin typeface="Cambria Math" charset="0"/>
                                </a:rPr>
                                <m:t>𝑿</m:t>
                              </m:r>
                            </m:sub>
                            <m:sup>
                              <m:r>
                                <a:rPr lang="en-US" sz="3000" b="1" i="1" smtClean="0">
                                  <a:latin typeface="Cambria Math" charset="0"/>
                                </a:rPr>
                                <m:t>𝟐</m:t>
                              </m:r>
                            </m:sup>
                          </m:sSubSup>
                        </m:den>
                      </m:f>
                      <m:r>
                        <a:rPr lang="en-US" sz="3000" b="1" i="1" smtClean="0">
                          <a:latin typeface="Cambria Math" charset="0"/>
                        </a:rPr>
                        <m:t>= </m:t>
                      </m:r>
                      <m:f>
                        <m:fPr>
                          <m:ctrlPr>
                            <a:rPr lang="mr-IN" sz="3000" b="1" i="1">
                              <a:latin typeface="Cambria Math" charset="0"/>
                            </a:rPr>
                          </m:ctrlPr>
                        </m:fPr>
                        <m:num>
                          <m:nary>
                            <m:naryPr>
                              <m:chr m:val="∑"/>
                              <m:subHide m:val="on"/>
                              <m:supHide m:val="on"/>
                              <m:ctrlPr>
                                <a:rPr lang="mr-IN" sz="3000" b="1" i="1" smtClean="0">
                                  <a:latin typeface="Cambria Math" charset="0"/>
                                </a:rPr>
                              </m:ctrlPr>
                            </m:naryPr>
                            <m:sub/>
                            <m:sup/>
                            <m:e>
                              <m:r>
                                <a:rPr lang="en-US" sz="3000" b="1" i="1" smtClean="0">
                                  <a:latin typeface="Cambria Math" charset="0"/>
                                </a:rPr>
                                <m:t>(</m:t>
                              </m:r>
                              <m:sSub>
                                <m:sSubPr>
                                  <m:ctrlPr>
                                    <a:rPr lang="en-US" sz="3000" b="1" i="1" smtClean="0">
                                      <a:latin typeface="Cambria Math" charset="0"/>
                                    </a:rPr>
                                  </m:ctrlPr>
                                </m:sSubPr>
                                <m:e>
                                  <m:r>
                                    <a:rPr lang="en-US" sz="3000" b="1" i="1" smtClean="0">
                                      <a:latin typeface="Cambria Math" charset="0"/>
                                    </a:rPr>
                                    <m:t>𝑿</m:t>
                                  </m:r>
                                </m:e>
                                <m:sub>
                                  <m:r>
                                    <a:rPr lang="en-US" sz="3000" b="1" i="1" smtClean="0">
                                      <a:latin typeface="Cambria Math" charset="0"/>
                                    </a:rPr>
                                    <m:t>𝒊</m:t>
                                  </m:r>
                                </m:sub>
                              </m:sSub>
                              <m:r>
                                <a:rPr lang="en-US" sz="3000" b="1" i="1" smtClean="0">
                                  <a:latin typeface="Cambria Math" charset="0"/>
                                </a:rPr>
                                <m:t>−</m:t>
                              </m:r>
                              <m:acc>
                                <m:accPr>
                                  <m:chr m:val="̅"/>
                                  <m:ctrlPr>
                                    <a:rPr lang="en-US" sz="3000" b="1" i="1" smtClean="0">
                                      <a:latin typeface="Cambria Math" charset="0"/>
                                    </a:rPr>
                                  </m:ctrlPr>
                                </m:accPr>
                                <m:e>
                                  <m:r>
                                    <a:rPr lang="en-US" sz="3000" b="1" i="1" smtClean="0">
                                      <a:latin typeface="Cambria Math" charset="0"/>
                                    </a:rPr>
                                    <m:t>𝑿</m:t>
                                  </m:r>
                                </m:e>
                              </m:acc>
                              <m:r>
                                <a:rPr lang="en-US" sz="3000" b="1" i="1" smtClean="0">
                                  <a:latin typeface="Cambria Math" charset="0"/>
                                </a:rPr>
                                <m:t>)</m:t>
                              </m:r>
                              <m:r>
                                <a:rPr lang="en-US" sz="3000" b="1" i="1">
                                  <a:latin typeface="Cambria Math" charset="0"/>
                                </a:rPr>
                                <m:t>(</m:t>
                              </m:r>
                              <m:sSub>
                                <m:sSubPr>
                                  <m:ctrlPr>
                                    <a:rPr lang="en-US" sz="3000" b="1" i="1">
                                      <a:latin typeface="Cambria Math" charset="0"/>
                                    </a:rPr>
                                  </m:ctrlPr>
                                </m:sSubPr>
                                <m:e>
                                  <m:r>
                                    <a:rPr lang="en-US" sz="3000" b="1" i="1" smtClean="0">
                                      <a:latin typeface="Cambria Math" charset="0"/>
                                    </a:rPr>
                                    <m:t>𝒀</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smtClean="0">
                                      <a:latin typeface="Cambria Math" charset="0"/>
                                    </a:rPr>
                                    <m:t>𝒀</m:t>
                                  </m:r>
                                </m:e>
                              </m:acc>
                              <m:r>
                                <a:rPr lang="en-US" sz="3000" b="1" i="1" smtClean="0">
                                  <a:latin typeface="Cambria Math" charset="0"/>
                                </a:rPr>
                                <m:t>)</m:t>
                              </m:r>
                            </m:e>
                          </m:nary>
                        </m:num>
                        <m:den>
                          <m:f>
                            <m:fPr>
                              <m:ctrlPr>
                                <a:rPr lang="mr-IN" sz="3000" b="1" i="1" smtClean="0">
                                  <a:latin typeface="Cambria Math" charset="0"/>
                                </a:rPr>
                              </m:ctrlPr>
                            </m:fPr>
                            <m:num>
                              <m:r>
                                <a:rPr lang="en-US" sz="3000" b="1" i="1" smtClean="0">
                                  <a:latin typeface="Cambria Math" charset="0"/>
                                </a:rPr>
                                <m:t>𝟏</m:t>
                              </m:r>
                            </m:num>
                            <m:den>
                              <m:r>
                                <a:rPr lang="en-US" sz="3000" b="1" i="1" smtClean="0">
                                  <a:latin typeface="Cambria Math" charset="0"/>
                                </a:rPr>
                                <m:t>𝒏</m:t>
                              </m:r>
                              <m:r>
                                <a:rPr lang="en-US" sz="3000" b="1" i="1" smtClean="0">
                                  <a:latin typeface="Cambria Math" charset="0"/>
                                </a:rPr>
                                <m:t>−</m:t>
                              </m:r>
                              <m:r>
                                <a:rPr lang="en-US" sz="3000" b="1" i="1" smtClean="0">
                                  <a:latin typeface="Cambria Math" charset="0"/>
                                </a:rPr>
                                <m:t>𝟏</m:t>
                              </m:r>
                            </m:den>
                          </m:f>
                          <m:nary>
                            <m:naryPr>
                              <m:chr m:val="∑"/>
                              <m:subHide m:val="on"/>
                              <m:supHide m:val="on"/>
                              <m:ctrlPr>
                                <a:rPr lang="mr-IN" sz="3000" b="1" i="1">
                                  <a:latin typeface="Cambria Math" charset="0"/>
                                </a:rPr>
                              </m:ctrlPr>
                            </m:naryPr>
                            <m:sub/>
                            <m:sup/>
                            <m:e>
                              <m:sSup>
                                <m:sSupPr>
                                  <m:ctrlPr>
                                    <a:rPr lang="mr-IN" sz="3000" b="1" i="1">
                                      <a:latin typeface="Cambria Math" charset="0"/>
                                    </a:rPr>
                                  </m:ctrlPr>
                                </m:sSupPr>
                                <m:e>
                                  <m:r>
                                    <a:rPr lang="en-US" sz="3000" b="1" i="1">
                                      <a:latin typeface="Cambria Math" charset="0"/>
                                    </a:rPr>
                                    <m:t>(</m:t>
                                  </m:r>
                                  <m:sSub>
                                    <m:sSubPr>
                                      <m:ctrlPr>
                                        <a:rPr lang="en-US" sz="3000" b="1" i="1">
                                          <a:latin typeface="Cambria Math" charset="0"/>
                                        </a:rPr>
                                      </m:ctrlPr>
                                    </m:sSubPr>
                                    <m:e>
                                      <m:r>
                                        <a:rPr lang="en-US" sz="3000" b="1" i="1">
                                          <a:latin typeface="Cambria Math" charset="0"/>
                                        </a:rPr>
                                        <m:t>𝑿</m:t>
                                      </m:r>
                                    </m:e>
                                    <m:sub>
                                      <m:r>
                                        <a:rPr lang="en-US" sz="3000" b="1" i="1">
                                          <a:latin typeface="Cambria Math" charset="0"/>
                                        </a:rPr>
                                        <m:t>𝒊</m:t>
                                      </m:r>
                                    </m:sub>
                                  </m:sSub>
                                  <m:r>
                                    <a:rPr lang="en-US" sz="3000" b="1" i="1">
                                      <a:latin typeface="Cambria Math" charset="0"/>
                                    </a:rPr>
                                    <m:t>−</m:t>
                                  </m:r>
                                  <m:acc>
                                    <m:accPr>
                                      <m:chr m:val="̅"/>
                                      <m:ctrlPr>
                                        <a:rPr lang="en-US" sz="3000" b="1" i="1">
                                          <a:latin typeface="Cambria Math" charset="0"/>
                                        </a:rPr>
                                      </m:ctrlPr>
                                    </m:accPr>
                                    <m:e>
                                      <m:r>
                                        <a:rPr lang="en-US" sz="3000" b="1" i="1">
                                          <a:latin typeface="Cambria Math" charset="0"/>
                                        </a:rPr>
                                        <m:t>𝑿</m:t>
                                      </m:r>
                                    </m:e>
                                  </m:acc>
                                  <m:r>
                                    <a:rPr lang="en-US" sz="3000" b="1" i="1" smtClean="0">
                                      <a:latin typeface="Cambria Math" charset="0"/>
                                    </a:rPr>
                                    <m:t>)</m:t>
                                  </m:r>
                                </m:e>
                                <m:sup>
                                  <m:r>
                                    <a:rPr lang="en-US" sz="3000" b="1" i="1">
                                      <a:latin typeface="Cambria Math" charset="0"/>
                                    </a:rPr>
                                    <m:t>𝟐</m:t>
                                  </m:r>
                                </m:sup>
                              </m:sSup>
                            </m:e>
                          </m:nary>
                        </m:den>
                      </m:f>
                    </m:oMath>
                  </m:oMathPara>
                </a14:m>
                <a:endParaRPr lang="en-US" sz="3000" b="1"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691978" y="2299754"/>
                <a:ext cx="8031892" cy="139057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413696" y="1242540"/>
                <a:ext cx="18053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𝒂</m:t>
                      </m:r>
                      <m:r>
                        <a:rPr lang="en-US" sz="2400" b="1" i="1" smtClean="0">
                          <a:solidFill>
                            <a:srgbClr val="C00000"/>
                          </a:solidFill>
                          <a:latin typeface="Cambria Math" charset="0"/>
                        </a:rPr>
                        <m:t>+</m:t>
                      </m:r>
                      <m:r>
                        <a:rPr lang="en-US" sz="2400" b="1" i="1" smtClean="0">
                          <a:solidFill>
                            <a:srgbClr val="C00000"/>
                          </a:solidFill>
                          <a:latin typeface="Cambria Math" charset="0"/>
                        </a:rPr>
                        <m:t>𝒃𝑿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413696" y="1242540"/>
                <a:ext cx="1805302"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09566" y="4470298"/>
                <a:ext cx="9304639" cy="1107996"/>
              </a:xfrm>
              <a:prstGeom prst="rect">
                <a:avLst/>
              </a:prstGeom>
              <a:noFill/>
            </p:spPr>
            <p:txBody>
              <a:bodyPr wrap="square" rtlCol="0">
                <a:spAutoFit/>
              </a:bodyPr>
              <a:lstStyle/>
              <a:p>
                <a:r>
                  <a:rPr lang="en-US" sz="2200" dirty="0" smtClean="0"/>
                  <a:t>The point </a:t>
                </a:r>
                <a14:m>
                  <m:oMath xmlns:m="http://schemas.openxmlformats.org/officeDocument/2006/math">
                    <m:r>
                      <a:rPr lang="en-US" sz="2200" b="1" i="1" smtClean="0">
                        <a:latin typeface="Cambria Math" charset="0"/>
                      </a:rPr>
                      <m:t>(</m:t>
                    </m:r>
                    <m:acc>
                      <m:accPr>
                        <m:chr m:val="̅"/>
                        <m:ctrlPr>
                          <a:rPr lang="en-US" sz="2200" b="1" i="1" smtClean="0">
                            <a:latin typeface="Cambria Math" charset="0"/>
                          </a:rPr>
                        </m:ctrlPr>
                      </m:accPr>
                      <m:e>
                        <m:r>
                          <a:rPr lang="en-US" sz="2200" b="1" i="1">
                            <a:latin typeface="Cambria Math" charset="0"/>
                          </a:rPr>
                          <m:t>𝑿</m:t>
                        </m:r>
                      </m:e>
                    </m:acc>
                  </m:oMath>
                </a14:m>
                <a:r>
                  <a:rPr lang="en-US" sz="2200" dirty="0" smtClean="0"/>
                  <a:t>, </a:t>
                </a:r>
                <a14:m>
                  <m:oMath xmlns:m="http://schemas.openxmlformats.org/officeDocument/2006/math">
                    <m:acc>
                      <m:accPr>
                        <m:chr m:val="̅"/>
                        <m:ctrlPr>
                          <a:rPr lang="en-US" sz="2200" b="1" i="1">
                            <a:latin typeface="Cambria Math" charset="0"/>
                          </a:rPr>
                        </m:ctrlPr>
                      </m:accPr>
                      <m:e>
                        <m:r>
                          <a:rPr lang="en-US" sz="2200" b="1" i="1" smtClean="0">
                            <a:latin typeface="Cambria Math" charset="0"/>
                          </a:rPr>
                          <m:t>𝒀</m:t>
                        </m:r>
                      </m:e>
                    </m:acc>
                    <m:r>
                      <a:rPr lang="en-US" sz="2200" b="1" i="1" smtClean="0">
                        <a:latin typeface="Cambria Math" charset="0"/>
                      </a:rPr>
                      <m:t>)</m:t>
                    </m:r>
                  </m:oMath>
                </a14:m>
                <a:r>
                  <a:rPr lang="en-US" sz="2200" dirty="0" smtClean="0"/>
                  <a:t> always goes through the regression line</a:t>
                </a:r>
              </a:p>
              <a:p>
                <a:endParaRPr lang="en-US" sz="2200" dirty="0"/>
              </a:p>
              <a:p>
                <a:endParaRPr 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2409566" y="4470298"/>
                <a:ext cx="9304639" cy="1107996"/>
              </a:xfrm>
              <a:prstGeom prst="rect">
                <a:avLst/>
              </a:prstGeom>
              <a:blipFill rotWithShape="0">
                <a:blip r:embed="rId4"/>
                <a:stretch>
                  <a:fillRect l="-851" t="-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03064" y="3977855"/>
                <a:ext cx="201529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1" i="1">
                          <a:latin typeface="Cambria Math" charset="0"/>
                        </a:rPr>
                        <m:t>𝒂</m:t>
                      </m:r>
                      <m:r>
                        <a:rPr lang="en-US" sz="2600" b="1" i="1">
                          <a:latin typeface="Cambria Math" charset="0"/>
                        </a:rPr>
                        <m:t>=</m:t>
                      </m:r>
                      <m:acc>
                        <m:accPr>
                          <m:chr m:val="̅"/>
                          <m:ctrlPr>
                            <a:rPr lang="en-US" sz="2600" b="1" i="1">
                              <a:latin typeface="Cambria Math" charset="0"/>
                            </a:rPr>
                          </m:ctrlPr>
                        </m:accPr>
                        <m:e>
                          <m:r>
                            <a:rPr lang="en-US" sz="2600" b="1" i="1">
                              <a:latin typeface="Cambria Math" charset="0"/>
                            </a:rPr>
                            <m:t>𝒀</m:t>
                          </m:r>
                        </m:e>
                      </m:acc>
                      <m:r>
                        <a:rPr lang="en-US" sz="2600" b="1" i="1">
                          <a:latin typeface="Cambria Math" charset="0"/>
                        </a:rPr>
                        <m:t> −</m:t>
                      </m:r>
                      <m:r>
                        <a:rPr lang="en-US" sz="2600" b="1" i="1">
                          <a:latin typeface="Cambria Math" charset="0"/>
                        </a:rPr>
                        <m:t>𝒃</m:t>
                      </m:r>
                      <m:acc>
                        <m:accPr>
                          <m:chr m:val="̅"/>
                          <m:ctrlPr>
                            <a:rPr lang="en-US" sz="2600" b="1" i="1">
                              <a:latin typeface="Cambria Math" charset="0"/>
                            </a:rPr>
                          </m:ctrlPr>
                        </m:accPr>
                        <m:e>
                          <m:r>
                            <a:rPr lang="en-US" sz="2600" b="1" i="1">
                              <a:latin typeface="Cambria Math" charset="0"/>
                            </a:rPr>
                            <m:t>𝑿</m:t>
                          </m:r>
                        </m:e>
                      </m:acc>
                    </m:oMath>
                  </m:oMathPara>
                </a14:m>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a:xfrm>
                <a:off x="1303064" y="3977855"/>
                <a:ext cx="2015295" cy="49244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2084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a linear model</a:t>
            </a:r>
            <a:endParaRPr lang="en-US" dirty="0"/>
          </a:p>
        </p:txBody>
      </p:sp>
      <p:sp>
        <p:nvSpPr>
          <p:cNvPr id="4" name="TextBox 3"/>
          <p:cNvSpPr txBox="1"/>
          <p:nvPr/>
        </p:nvSpPr>
        <p:spPr>
          <a:xfrm>
            <a:off x="1097280" y="1927654"/>
            <a:ext cx="8648521" cy="3785652"/>
          </a:xfrm>
          <a:prstGeom prst="rect">
            <a:avLst/>
          </a:prstGeom>
          <a:noFill/>
        </p:spPr>
        <p:txBody>
          <a:bodyPr wrap="none" rtlCol="0">
            <a:spAutoFit/>
          </a:bodyPr>
          <a:lstStyle/>
          <a:p>
            <a:r>
              <a:rPr lang="en-US" sz="2000" b="1" dirty="0" smtClean="0">
                <a:solidFill>
                  <a:srgbClr val="C00000"/>
                </a:solidFill>
                <a:latin typeface="Monaco" charset="0"/>
                <a:ea typeface="Monaco" charset="0"/>
                <a:cs typeface="Monaco" charset="0"/>
              </a:rPr>
              <a:t>### lm(Y ~ X, data = &lt;data frame&gt;) ###</a:t>
            </a:r>
          </a:p>
          <a:p>
            <a:endParaRPr lang="en-US" sz="2000" dirty="0" smtClean="0">
              <a:latin typeface="Monaco" charset="0"/>
              <a:ea typeface="Monaco" charset="0"/>
              <a:cs typeface="Monaco" charset="0"/>
            </a:endParaRPr>
          </a:p>
          <a:p>
            <a:r>
              <a:rPr lang="en-US" sz="2000" dirty="0" smtClean="0">
                <a:latin typeface="Monaco" charset="0"/>
                <a:ea typeface="Monaco" charset="0"/>
                <a:cs typeface="Monaco" charset="0"/>
              </a:rPr>
              <a:t>&gt; </a:t>
            </a:r>
            <a:r>
              <a:rPr lang="en-US" sz="2000" b="1" dirty="0">
                <a:latin typeface="Monaco" charset="0"/>
                <a:ea typeface="Monaco" charset="0"/>
                <a:cs typeface="Monaco" charset="0"/>
              </a:rPr>
              <a:t>lm(</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smtClean="0">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b="1"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Call:</a:t>
            </a:r>
          </a:p>
          <a:p>
            <a:r>
              <a:rPr lang="en-US" sz="2000" dirty="0">
                <a:latin typeface="Monaco" charset="0"/>
                <a:ea typeface="Monaco" charset="0"/>
                <a:cs typeface="Monaco" charset="0"/>
              </a:rPr>
              <a:t>lm(formula = </a:t>
            </a:r>
            <a:r>
              <a:rPr lang="en-US" sz="2000" dirty="0" err="1">
                <a:latin typeface="Monaco" charset="0"/>
                <a:ea typeface="Monaco" charset="0"/>
                <a:cs typeface="Monaco" charset="0"/>
              </a:rPr>
              <a:t>Sepal.Length</a:t>
            </a:r>
            <a:r>
              <a:rPr lang="en-US" sz="2000" dirty="0">
                <a:latin typeface="Monaco" charset="0"/>
                <a:ea typeface="Monaco" charset="0"/>
                <a:cs typeface="Monaco" charset="0"/>
              </a:rPr>
              <a:t> ~ </a:t>
            </a:r>
            <a:r>
              <a:rPr lang="en-US" sz="2000" dirty="0" err="1">
                <a:latin typeface="Monaco" charset="0"/>
                <a:ea typeface="Monaco" charset="0"/>
                <a:cs typeface="Monaco" charset="0"/>
              </a:rPr>
              <a:t>Sepal.Width</a:t>
            </a:r>
            <a:r>
              <a:rPr lang="en-US" sz="2000" dirty="0" smtClean="0">
                <a:latin typeface="Monaco" charset="0"/>
                <a:ea typeface="Monaco" charset="0"/>
                <a:cs typeface="Monaco" charset="0"/>
              </a:rPr>
              <a:t>, </a:t>
            </a:r>
            <a:r>
              <a:rPr lang="en-US" sz="2000" dirty="0">
                <a:latin typeface="Monaco" charset="0"/>
                <a:ea typeface="Monaco" charset="0"/>
                <a:cs typeface="Monaco" charset="0"/>
              </a:rPr>
              <a:t>data = </a:t>
            </a:r>
            <a:r>
              <a:rPr lang="en-US" sz="2000" dirty="0" err="1">
                <a:latin typeface="Monaco" charset="0"/>
                <a:ea typeface="Monaco" charset="0"/>
                <a:cs typeface="Monaco" charset="0"/>
              </a:rPr>
              <a:t>setosa</a:t>
            </a:r>
            <a:r>
              <a:rPr lang="en-US" sz="2000" dirty="0">
                <a:latin typeface="Monaco" charset="0"/>
                <a:ea typeface="Monaco" charset="0"/>
                <a:cs typeface="Monaco" charset="0"/>
              </a:rPr>
              <a:t>)</a:t>
            </a:r>
          </a:p>
          <a:p>
            <a:r>
              <a:rPr lang="en-US" sz="2000" dirty="0">
                <a:latin typeface="Monaco" charset="0"/>
                <a:ea typeface="Monaco" charset="0"/>
                <a:cs typeface="Monaco" charset="0"/>
              </a:rPr>
              <a:t/>
            </a:r>
            <a:br>
              <a:rPr lang="en-US" sz="2000" dirty="0">
                <a:latin typeface="Monaco" charset="0"/>
                <a:ea typeface="Monaco" charset="0"/>
                <a:cs typeface="Monaco" charset="0"/>
              </a:rPr>
            </a:br>
            <a:endParaRPr lang="en-US" sz="2000" dirty="0">
              <a:latin typeface="Monaco" charset="0"/>
              <a:ea typeface="Monaco" charset="0"/>
              <a:cs typeface="Monaco" charset="0"/>
            </a:endParaRPr>
          </a:p>
          <a:p>
            <a:r>
              <a:rPr lang="en-US" sz="2000" dirty="0">
                <a:latin typeface="Monaco" charset="0"/>
                <a:ea typeface="Monaco" charset="0"/>
                <a:cs typeface="Monaco" charset="0"/>
              </a:rPr>
              <a:t>Coefficients:</a:t>
            </a:r>
          </a:p>
          <a:p>
            <a:r>
              <a:rPr lang="en-US" sz="2000" dirty="0">
                <a:latin typeface="Monaco" charset="0"/>
                <a:ea typeface="Monaco" charset="0"/>
                <a:cs typeface="Monaco" charset="0"/>
              </a:rPr>
              <a:t>(Intercept)  </a:t>
            </a:r>
            <a:r>
              <a:rPr lang="en-US" sz="2000" dirty="0" err="1">
                <a:latin typeface="Monaco" charset="0"/>
                <a:ea typeface="Monaco" charset="0"/>
                <a:cs typeface="Monaco" charset="0"/>
              </a:rPr>
              <a:t>Petal.Width</a:t>
            </a:r>
            <a:r>
              <a:rPr lang="en-US" sz="2000" dirty="0">
                <a:latin typeface="Monaco" charset="0"/>
                <a:ea typeface="Monaco" charset="0"/>
                <a:cs typeface="Monaco" charset="0"/>
              </a:rPr>
              <a:t>  </a:t>
            </a:r>
          </a:p>
          <a:p>
            <a:r>
              <a:rPr lang="en-US" sz="2000" dirty="0">
                <a:latin typeface="Monaco" charset="0"/>
                <a:ea typeface="Monaco" charset="0"/>
                <a:cs typeface="Monaco" charset="0"/>
              </a:rPr>
              <a:t>     </a:t>
            </a:r>
            <a:r>
              <a:rPr lang="en-US" sz="2000" dirty="0" smtClean="0">
                <a:latin typeface="Monaco" charset="0"/>
                <a:ea typeface="Monaco" charset="0"/>
                <a:cs typeface="Monaco" charset="0"/>
              </a:rPr>
              <a:t>2.6390</a:t>
            </a:r>
            <a:r>
              <a:rPr lang="en-US" sz="2000" dirty="0">
                <a:latin typeface="Monaco" charset="0"/>
                <a:ea typeface="Monaco" charset="0"/>
                <a:cs typeface="Monaco" charset="0"/>
              </a:rPr>
              <a:t>      </a:t>
            </a:r>
            <a:r>
              <a:rPr lang="en-US" sz="2000" dirty="0" smtClean="0">
                <a:latin typeface="Monaco" charset="0"/>
                <a:ea typeface="Monaco" charset="0"/>
                <a:cs typeface="Monaco" charset="0"/>
              </a:rPr>
              <a:t>0.6905</a:t>
            </a:r>
            <a:r>
              <a:rPr lang="en-US" sz="2000"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Rectangle 4"/>
              <p:cNvSpPr/>
              <p:nvPr/>
            </p:nvSpPr>
            <p:spPr>
              <a:xfrm>
                <a:off x="5581724" y="5441935"/>
                <a:ext cx="2828017" cy="461665"/>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charset="0"/>
                        </a:rPr>
                        <m:t>𝒀</m:t>
                      </m:r>
                      <m:r>
                        <a:rPr lang="en-US" sz="2400" b="1" i="1" smtClean="0">
                          <a:solidFill>
                            <a:srgbClr val="C00000"/>
                          </a:solidFill>
                          <a:latin typeface="Cambria Math" charset="0"/>
                        </a:rPr>
                        <m:t>=</m:t>
                      </m:r>
                      <m:r>
                        <a:rPr lang="en-US" sz="2400" b="1" i="1" smtClean="0">
                          <a:solidFill>
                            <a:srgbClr val="C00000"/>
                          </a:solidFill>
                          <a:latin typeface="Cambria Math" charset="0"/>
                        </a:rPr>
                        <m:t>𝟐</m:t>
                      </m:r>
                      <m:r>
                        <a:rPr lang="en-US" sz="2400" b="1" i="1" smtClean="0">
                          <a:solidFill>
                            <a:srgbClr val="C00000"/>
                          </a:solidFill>
                          <a:latin typeface="Cambria Math" charset="0"/>
                        </a:rPr>
                        <m:t>.</m:t>
                      </m:r>
                      <m:r>
                        <a:rPr lang="en-US" sz="2400" b="1" i="1" smtClean="0">
                          <a:solidFill>
                            <a:srgbClr val="C00000"/>
                          </a:solidFill>
                          <a:latin typeface="Cambria Math" charset="0"/>
                        </a:rPr>
                        <m:t>𝟔𝟒</m:t>
                      </m:r>
                      <m:r>
                        <a:rPr lang="en-US" sz="2400" b="1" i="1" smtClean="0">
                          <a:solidFill>
                            <a:srgbClr val="C00000"/>
                          </a:solidFill>
                          <a:latin typeface="Cambria Math" charset="0"/>
                        </a:rPr>
                        <m:t> +</m:t>
                      </m:r>
                      <m:r>
                        <a:rPr lang="en-US" sz="2400" b="1" i="1" smtClean="0">
                          <a:solidFill>
                            <a:srgbClr val="C00000"/>
                          </a:solidFill>
                          <a:latin typeface="Cambria Math" charset="0"/>
                        </a:rPr>
                        <m:t>𝟎</m:t>
                      </m:r>
                      <m:r>
                        <a:rPr lang="en-US" sz="2400" b="1" i="1" smtClean="0">
                          <a:solidFill>
                            <a:srgbClr val="C00000"/>
                          </a:solidFill>
                          <a:latin typeface="Cambria Math" charset="0"/>
                        </a:rPr>
                        <m:t>.</m:t>
                      </m:r>
                      <m:r>
                        <a:rPr lang="en-US" sz="2400" b="1" i="1" smtClean="0">
                          <a:solidFill>
                            <a:srgbClr val="C00000"/>
                          </a:solidFill>
                          <a:latin typeface="Cambria Math" charset="0"/>
                        </a:rPr>
                        <m:t>𝟔𝟗</m:t>
                      </m:r>
                      <m:r>
                        <a:rPr lang="en-US" sz="2400" b="1" i="1" smtClean="0">
                          <a:solidFill>
                            <a:srgbClr val="C00000"/>
                          </a:solidFill>
                          <a:latin typeface="Cambria Math" charset="0"/>
                        </a:rPr>
                        <m:t>𝑿</m:t>
                      </m:r>
                    </m:oMath>
                  </m:oMathPara>
                </a14:m>
                <a:endParaRPr lang="en-US" sz="2400" b="1" i="1" dirty="0">
                  <a:solidFill>
                    <a:srgbClr val="C00000"/>
                  </a:solidFill>
                  <a:latin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581724" y="5441935"/>
                <a:ext cx="2828017" cy="461665"/>
              </a:xfrm>
              <a:prstGeom prst="rect">
                <a:avLst/>
              </a:prstGeom>
              <a:blipFill rotWithShape="0">
                <a:blip r:embed="rId2"/>
                <a:stretch>
                  <a:fillRect t="-97436" b="-128205"/>
                </a:stretch>
              </a:blipFill>
              <a:ln w="1905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145651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linear model</a:t>
            </a:r>
            <a:endParaRPr lang="en-US" dirty="0"/>
          </a:p>
        </p:txBody>
      </p:sp>
      <p:sp>
        <p:nvSpPr>
          <p:cNvPr id="4" name="TextBox 3"/>
          <p:cNvSpPr txBox="1"/>
          <p:nvPr/>
        </p:nvSpPr>
        <p:spPr>
          <a:xfrm>
            <a:off x="1097280" y="1927654"/>
            <a:ext cx="7837402" cy="4524315"/>
          </a:xfrm>
          <a:prstGeom prst="rect">
            <a:avLst/>
          </a:prstGeom>
          <a:noFill/>
        </p:spPr>
        <p:txBody>
          <a:bodyPr wrap="none" rtlCol="0">
            <a:spAutoFit/>
          </a:bodyPr>
          <a:lstStyle/>
          <a:p>
            <a:r>
              <a:rPr lang="en-US" sz="1600" dirty="0">
                <a:latin typeface="Monaco" charset="0"/>
                <a:ea typeface="Monaco" charset="0"/>
                <a:cs typeface="Monaco" charset="0"/>
              </a:rPr>
              <a:t>&gt; </a:t>
            </a:r>
            <a:r>
              <a:rPr lang="en-US" sz="1600" b="1" dirty="0" smtClean="0">
                <a:solidFill>
                  <a:srgbClr val="7030A0"/>
                </a:solidFill>
                <a:latin typeface="Monaco" charset="0"/>
                <a:ea typeface="Monaco" charset="0"/>
                <a:cs typeface="Monaco" charset="0"/>
              </a:rPr>
              <a:t>summary( </a:t>
            </a:r>
            <a:r>
              <a:rPr lang="en-US" sz="1600" b="1" dirty="0" smtClean="0">
                <a:solidFill>
                  <a:srgbClr val="C00000"/>
                </a:solidFill>
                <a:latin typeface="Monaco" charset="0"/>
                <a:ea typeface="Monaco" charset="0"/>
                <a:cs typeface="Monaco" charset="0"/>
              </a:rPr>
              <a:t>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b="1" dirty="0" smtClean="0">
                <a:solidFill>
                  <a:srgbClr val="C00000"/>
                </a:solidFill>
                <a:latin typeface="Monaco" charset="0"/>
                <a:ea typeface="Monaco" charset="0"/>
                <a:cs typeface="Monaco" charset="0"/>
              </a:rPr>
              <a:t>) </a:t>
            </a:r>
            <a:r>
              <a:rPr lang="en-US" sz="1600" b="1" dirty="0" smtClean="0">
                <a:solidFill>
                  <a:srgbClr val="7030A0"/>
                </a:solidFill>
                <a:latin typeface="Monaco" charset="0"/>
                <a:ea typeface="Monaco" charset="0"/>
                <a:cs typeface="Monaco" charset="0"/>
              </a:rPr>
              <a:t>)</a:t>
            </a:r>
            <a:endParaRPr lang="en-US" sz="1600" b="1" dirty="0">
              <a:solidFill>
                <a:srgbClr val="7030A0"/>
              </a:solidFill>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
        <p:nvSpPr>
          <p:cNvPr id="6" name="TextBox 5"/>
          <p:cNvSpPr txBox="1"/>
          <p:nvPr/>
        </p:nvSpPr>
        <p:spPr>
          <a:xfrm>
            <a:off x="6619102" y="3225114"/>
            <a:ext cx="5572898" cy="369332"/>
          </a:xfrm>
          <a:prstGeom prst="rect">
            <a:avLst/>
          </a:prstGeom>
          <a:noFill/>
        </p:spPr>
        <p:txBody>
          <a:bodyPr wrap="square" rtlCol="0">
            <a:spAutoFit/>
          </a:bodyPr>
          <a:lstStyle/>
          <a:p>
            <a:r>
              <a:rPr lang="en-US" b="1" dirty="0" smtClean="0">
                <a:solidFill>
                  <a:schemeClr val="accent6">
                    <a:lumMod val="60000"/>
                    <a:lumOff val="40000"/>
                  </a:schemeClr>
                </a:solidFill>
              </a:rPr>
              <a:t>Five number summary of the distribution of residuals</a:t>
            </a:r>
            <a:endParaRPr lang="en-US" b="1" dirty="0">
              <a:solidFill>
                <a:schemeClr val="accent6">
                  <a:lumMod val="60000"/>
                  <a:lumOff val="40000"/>
                </a:schemeClr>
              </a:solidFill>
            </a:endParaRPr>
          </a:p>
        </p:txBody>
      </p:sp>
      <p:sp>
        <p:nvSpPr>
          <p:cNvPr id="7" name="Rectangle 6"/>
          <p:cNvSpPr/>
          <p:nvPr/>
        </p:nvSpPr>
        <p:spPr>
          <a:xfrm>
            <a:off x="1097280" y="3892378"/>
            <a:ext cx="7837402" cy="166816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97280" y="5858473"/>
            <a:ext cx="6996396" cy="270478"/>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8093676" y="5559170"/>
                <a:ext cx="5572898" cy="369332"/>
              </a:xfrm>
              <a:prstGeom prst="rect">
                <a:avLst/>
              </a:prstGeom>
              <a:noFill/>
            </p:spPr>
            <p:txBody>
              <a:bodyPr wrap="square" rtlCol="0">
                <a:spAutoFit/>
              </a:bodyPr>
              <a:lstStyle/>
              <a:p>
                <a:r>
                  <a:rPr lang="en-US" b="1" dirty="0" smtClean="0">
                    <a:solidFill>
                      <a:schemeClr val="accent1"/>
                    </a:solidFill>
                  </a:rPr>
                  <a:t>SE of</a:t>
                </a:r>
                <a:r>
                  <a:rPr lang="en-US" dirty="0" smtClean="0">
                    <a:solidFill>
                      <a:schemeClr val="accent1"/>
                    </a:solidFill>
                  </a:rPr>
                  <a:t> </a:t>
                </a:r>
                <a14:m>
                  <m:oMath xmlns:m="http://schemas.openxmlformats.org/officeDocument/2006/math">
                    <m:r>
                      <a:rPr lang="en-US" b="0" i="1">
                        <a:solidFill>
                          <a:schemeClr val="accent1"/>
                        </a:solidFill>
                        <a:latin typeface="Cambria Math" charset="0"/>
                        <a:ea typeface="Cambria Math" charset="0"/>
                        <a:cs typeface="Cambria Math" charset="0"/>
                      </a:rPr>
                      <m:t>ℇ</m:t>
                    </m:r>
                  </m:oMath>
                </a14:m>
                <a:endParaRPr lang="en-US"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93676" y="5559170"/>
                <a:ext cx="5572898" cy="369332"/>
              </a:xfrm>
              <a:prstGeom prst="rect">
                <a:avLst/>
              </a:prstGeom>
              <a:blipFill rotWithShape="0">
                <a:blip r:embed="rId2"/>
                <a:stretch>
                  <a:fillRect l="-985" t="-9836" b="-24590"/>
                </a:stretch>
              </a:blipFill>
            </p:spPr>
            <p:txBody>
              <a:bodyPr/>
              <a:lstStyle/>
              <a:p>
                <a:r>
                  <a:rPr lang="en-US">
                    <a:noFill/>
                  </a:rPr>
                  <a:t> </a:t>
                </a:r>
              </a:p>
            </p:txBody>
          </p:sp>
        </mc:Fallback>
      </mc:AlternateContent>
      <p:sp>
        <p:nvSpPr>
          <p:cNvPr id="12" name="TextBox 11"/>
          <p:cNvSpPr txBox="1"/>
          <p:nvPr/>
        </p:nvSpPr>
        <p:spPr>
          <a:xfrm>
            <a:off x="8093676" y="6046937"/>
            <a:ext cx="5572898" cy="369332"/>
          </a:xfrm>
          <a:prstGeom prst="rect">
            <a:avLst/>
          </a:prstGeom>
          <a:noFill/>
        </p:spPr>
        <p:txBody>
          <a:bodyPr wrap="square" rtlCol="0">
            <a:spAutoFit/>
          </a:bodyPr>
          <a:lstStyle/>
          <a:p>
            <a:r>
              <a:rPr lang="en-US" b="1" dirty="0" smtClean="0">
                <a:solidFill>
                  <a:schemeClr val="accent1"/>
                </a:solidFill>
              </a:rPr>
              <a:t>Test for model improvement over slope=0</a:t>
            </a:r>
            <a:endParaRPr lang="en-US" dirty="0">
              <a:solidFill>
                <a:schemeClr val="accent1"/>
              </a:solidFill>
            </a:endParaRPr>
          </a:p>
        </p:txBody>
      </p:sp>
    </p:spTree>
    <p:extLst>
      <p:ext uri="{BB962C8B-B14F-4D97-AF65-F5344CB8AC3E}">
        <p14:creationId xmlns:p14="http://schemas.microsoft.com/office/powerpoint/2010/main" val="30898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Coefficients</a:t>
            </a:r>
            <a:endParaRPr lang="en-US" dirty="0"/>
          </a:p>
        </p:txBody>
      </p:sp>
      <p:sp>
        <p:nvSpPr>
          <p:cNvPr id="6" name="TextBox 5"/>
          <p:cNvSpPr txBox="1"/>
          <p:nvPr/>
        </p:nvSpPr>
        <p:spPr>
          <a:xfrm>
            <a:off x="1097280" y="2594918"/>
            <a:ext cx="8193150" cy="1554272"/>
          </a:xfrm>
          <a:prstGeom prst="rect">
            <a:avLst/>
          </a:prstGeom>
          <a:noFill/>
        </p:spPr>
        <p:txBody>
          <a:bodyPr wrap="square" rtlCol="0">
            <a:spAutoFit/>
          </a:bodyPr>
          <a:lstStyle/>
          <a:p>
            <a:r>
              <a:rPr lang="is-IS" sz="1900" b="1" dirty="0" smtClean="0">
                <a:latin typeface="Monaco" charset="0"/>
                <a:ea typeface="Monaco" charset="0"/>
                <a:cs typeface="Monaco" charset="0"/>
              </a:rPr>
              <a:t>Coefficients</a:t>
            </a:r>
            <a:r>
              <a:rPr lang="is-IS" sz="1900" b="1" dirty="0">
                <a:latin typeface="Monaco" charset="0"/>
                <a:ea typeface="Monaco" charset="0"/>
                <a:cs typeface="Monaco" charset="0"/>
              </a:rPr>
              <a:t>:</a:t>
            </a:r>
          </a:p>
          <a:p>
            <a:r>
              <a:rPr lang="is-IS" sz="1900" b="1" dirty="0">
                <a:latin typeface="Monaco" charset="0"/>
                <a:ea typeface="Monaco" charset="0"/>
                <a:cs typeface="Monaco" charset="0"/>
              </a:rPr>
              <a:t>            Estimate Std. Error t value </a:t>
            </a:r>
            <a:r>
              <a:rPr lang="is-IS" sz="1900" b="1" dirty="0">
                <a:solidFill>
                  <a:srgbClr val="0070C0"/>
                </a:solidFill>
                <a:latin typeface="Monaco" charset="0"/>
                <a:ea typeface="Monaco" charset="0"/>
                <a:cs typeface="Monaco" charset="0"/>
              </a:rPr>
              <a:t>Pr(&gt;|t|) </a:t>
            </a:r>
            <a:r>
              <a:rPr lang="is-IS" sz="1900" b="1" dirty="0">
                <a:latin typeface="Monaco" charset="0"/>
                <a:ea typeface="Monaco" charset="0"/>
                <a:cs typeface="Monaco" charset="0"/>
              </a:rPr>
              <a:t>   </a:t>
            </a:r>
          </a:p>
          <a:p>
            <a:r>
              <a:rPr lang="is-IS" sz="1900" b="1" dirty="0">
                <a:solidFill>
                  <a:srgbClr val="C00000"/>
                </a:solidFill>
                <a:latin typeface="Monaco" charset="0"/>
                <a:ea typeface="Monaco" charset="0"/>
                <a:cs typeface="Monaco" charset="0"/>
              </a:rPr>
              <a:t>(Intercept)   2.6390     0.3100   8.513 3.74e-11 ***</a:t>
            </a:r>
          </a:p>
          <a:p>
            <a:r>
              <a:rPr lang="is-IS" sz="1900" b="1" dirty="0">
                <a:solidFill>
                  <a:srgbClr val="FF6238"/>
                </a:solidFill>
                <a:latin typeface="Monaco" charset="0"/>
                <a:ea typeface="Monaco" charset="0"/>
                <a:cs typeface="Monaco" charset="0"/>
              </a:rPr>
              <a:t>Sepal.Width   0.6905     0.0899   7.681 6.71e-10 ***</a:t>
            </a:r>
          </a:p>
          <a:p>
            <a:endParaRPr lang="is-IS" sz="1900" b="1" dirty="0">
              <a:latin typeface="Monaco" charset="0"/>
              <a:ea typeface="Monaco" charset="0"/>
              <a:cs typeface="Monaco" charset="0"/>
            </a:endParaRPr>
          </a:p>
        </p:txBody>
      </p:sp>
      <p:sp>
        <p:nvSpPr>
          <p:cNvPr id="13" name="TextBox 12"/>
          <p:cNvSpPr txBox="1"/>
          <p:nvPr/>
        </p:nvSpPr>
        <p:spPr>
          <a:xfrm>
            <a:off x="6684593" y="2121752"/>
            <a:ext cx="2453228" cy="646331"/>
          </a:xfrm>
          <a:prstGeom prst="rect">
            <a:avLst/>
          </a:prstGeom>
          <a:noFill/>
        </p:spPr>
        <p:txBody>
          <a:bodyPr wrap="square" rtlCol="0">
            <a:spAutoFit/>
          </a:bodyPr>
          <a:lstStyle/>
          <a:p>
            <a:r>
              <a:rPr lang="en-US" b="1" dirty="0" smtClean="0">
                <a:solidFill>
                  <a:srgbClr val="0070C0"/>
                </a:solidFill>
              </a:rPr>
              <a:t>Test for null hypothesis that coefficient != 0</a:t>
            </a:r>
          </a:p>
        </p:txBody>
      </p:sp>
      <p:sp>
        <p:nvSpPr>
          <p:cNvPr id="14" name="TextBox 13"/>
          <p:cNvSpPr txBox="1"/>
          <p:nvPr/>
        </p:nvSpPr>
        <p:spPr>
          <a:xfrm>
            <a:off x="8594123" y="2941248"/>
            <a:ext cx="4642022" cy="369332"/>
          </a:xfrm>
          <a:prstGeom prst="rect">
            <a:avLst/>
          </a:prstGeom>
          <a:noFill/>
        </p:spPr>
        <p:txBody>
          <a:bodyPr wrap="square" rtlCol="0">
            <a:spAutoFit/>
          </a:bodyPr>
          <a:lstStyle/>
          <a:p>
            <a:r>
              <a:rPr lang="en-US" b="1" dirty="0" smtClean="0">
                <a:solidFill>
                  <a:srgbClr val="C00000"/>
                </a:solidFill>
              </a:rPr>
              <a:t>Expected value of Y when X=0</a:t>
            </a:r>
            <a:endParaRPr lang="en-US" b="1" dirty="0">
              <a:solidFill>
                <a:srgbClr val="C00000"/>
              </a:solidFill>
            </a:endParaRPr>
          </a:p>
        </p:txBody>
      </p:sp>
      <p:sp>
        <p:nvSpPr>
          <p:cNvPr id="15" name="TextBox 14"/>
          <p:cNvSpPr txBox="1"/>
          <p:nvPr/>
        </p:nvSpPr>
        <p:spPr>
          <a:xfrm>
            <a:off x="8686800" y="3629911"/>
            <a:ext cx="3089189" cy="646331"/>
          </a:xfrm>
          <a:prstGeom prst="rect">
            <a:avLst/>
          </a:prstGeom>
          <a:noFill/>
        </p:spPr>
        <p:txBody>
          <a:bodyPr wrap="square" rtlCol="0">
            <a:spAutoFit/>
          </a:bodyPr>
          <a:lstStyle/>
          <a:p>
            <a:r>
              <a:rPr lang="en-US" b="1" dirty="0" smtClean="0">
                <a:solidFill>
                  <a:schemeClr val="accent6">
                    <a:lumMod val="60000"/>
                    <a:lumOff val="40000"/>
                  </a:schemeClr>
                </a:solidFill>
              </a:rPr>
              <a:t>Expected unit increase in Y for </a:t>
            </a:r>
          </a:p>
          <a:p>
            <a:r>
              <a:rPr lang="en-US" b="1" dirty="0" smtClean="0">
                <a:solidFill>
                  <a:schemeClr val="accent6">
                    <a:lumMod val="60000"/>
                    <a:lumOff val="40000"/>
                  </a:schemeClr>
                </a:solidFill>
              </a:rPr>
              <a:t>every 1 unit increase in X</a:t>
            </a:r>
          </a:p>
        </p:txBody>
      </p:sp>
      <p:sp>
        <p:nvSpPr>
          <p:cNvPr id="17" name="TextBox 16"/>
          <p:cNvSpPr txBox="1"/>
          <p:nvPr/>
        </p:nvSpPr>
        <p:spPr>
          <a:xfrm>
            <a:off x="935304" y="4533380"/>
            <a:ext cx="9689446" cy="1785104"/>
          </a:xfrm>
          <a:prstGeom prst="rect">
            <a:avLst/>
          </a:prstGeom>
          <a:noFill/>
        </p:spPr>
        <p:txBody>
          <a:bodyPr wrap="square" rtlCol="0">
            <a:spAutoFit/>
          </a:bodyPr>
          <a:lstStyle/>
          <a:p>
            <a:r>
              <a:rPr lang="en-US" sz="2200" b="1" dirty="0" smtClean="0"/>
              <a:t>What can we conclude?</a:t>
            </a:r>
          </a:p>
          <a:p>
            <a:r>
              <a:rPr lang="en-US" sz="2200" dirty="0" smtClean="0"/>
              <a:t>On average, </a:t>
            </a:r>
            <a:r>
              <a:rPr lang="en-US" sz="2200" dirty="0" err="1" smtClean="0"/>
              <a:t>setosa</a:t>
            </a:r>
            <a:r>
              <a:rPr lang="en-US" sz="2200" dirty="0" smtClean="0"/>
              <a:t> Sepal Length </a:t>
            </a:r>
            <a:r>
              <a:rPr lang="en-US" sz="2200" b="1" dirty="0" smtClean="0"/>
              <a:t>(Y)</a:t>
            </a:r>
            <a:r>
              <a:rPr lang="en-US" sz="2200" dirty="0" smtClean="0"/>
              <a:t> increases by 0.6905 cm (+/-0.0899 SE) for every 1 cm of Sepal Width </a:t>
            </a:r>
            <a:r>
              <a:rPr lang="en-US" sz="2200" b="1" dirty="0" smtClean="0"/>
              <a:t>(X</a:t>
            </a:r>
            <a:r>
              <a:rPr lang="en-US" sz="2200" dirty="0" smtClean="0"/>
              <a:t>).</a:t>
            </a:r>
          </a:p>
          <a:p>
            <a:endParaRPr lang="en-US" sz="2200" dirty="0" smtClean="0"/>
          </a:p>
          <a:p>
            <a:r>
              <a:rPr lang="en-US" sz="2200" dirty="0" smtClean="0"/>
              <a:t>[If P &lt; alpha, don't conclude this..]</a:t>
            </a:r>
            <a:endParaRPr lang="en-US" sz="2200" dirty="0"/>
          </a:p>
        </p:txBody>
      </p:sp>
      <p:sp>
        <p:nvSpPr>
          <p:cNvPr id="18" name="Rectangle 17"/>
          <p:cNvSpPr/>
          <p:nvPr/>
        </p:nvSpPr>
        <p:spPr>
          <a:xfrm>
            <a:off x="8052485" y="1410671"/>
            <a:ext cx="3612293" cy="307777"/>
          </a:xfrm>
          <a:prstGeom prst="rect">
            <a:avLst/>
          </a:prstGeom>
        </p:spPr>
        <p:txBody>
          <a:bodyPr wrap="square">
            <a:spAutoFit/>
          </a:bodyPr>
          <a:lstStyle/>
          <a:p>
            <a:r>
              <a:rPr lang="is-IS" sz="1400" smtClean="0">
                <a:latin typeface="Monaco" charset="0"/>
                <a:ea typeface="Monaco" charset="0"/>
                <a:cs typeface="Monaco" charset="0"/>
              </a:rPr>
              <a:t>lm(Sepal.Length </a:t>
            </a:r>
            <a:r>
              <a:rPr lang="is-IS" sz="1400">
                <a:latin typeface="Monaco" charset="0"/>
                <a:ea typeface="Monaco" charset="0"/>
                <a:cs typeface="Monaco" charset="0"/>
              </a:rPr>
              <a:t>~ </a:t>
            </a:r>
            <a:r>
              <a:rPr lang="is-IS" sz="1400" smtClean="0">
                <a:latin typeface="Monaco" charset="0"/>
                <a:ea typeface="Monaco" charset="0"/>
                <a:cs typeface="Monaco" charset="0"/>
              </a:rPr>
              <a:t>Sepal.Width)</a:t>
            </a:r>
            <a:endParaRPr lang="is-IS" sz="1400" dirty="0">
              <a:latin typeface="Monaco" charset="0"/>
              <a:ea typeface="Monaco" charset="0"/>
              <a:cs typeface="Monaco" charset="0"/>
            </a:endParaRPr>
          </a:p>
        </p:txBody>
      </p:sp>
      <p:sp>
        <p:nvSpPr>
          <p:cNvPr id="19" name="TextBox 18"/>
          <p:cNvSpPr txBox="1"/>
          <p:nvPr/>
        </p:nvSpPr>
        <p:spPr>
          <a:xfrm>
            <a:off x="8847438" y="1109526"/>
            <a:ext cx="580767" cy="369332"/>
          </a:xfrm>
          <a:prstGeom prst="rect">
            <a:avLst/>
          </a:prstGeom>
          <a:noFill/>
        </p:spPr>
        <p:txBody>
          <a:bodyPr wrap="square" rtlCol="0">
            <a:spAutoFit/>
          </a:bodyPr>
          <a:lstStyle/>
          <a:p>
            <a:r>
              <a:rPr lang="en-US" b="1" dirty="0" smtClean="0"/>
              <a:t>Y</a:t>
            </a:r>
            <a:endParaRPr lang="en-US" b="1" dirty="0"/>
          </a:p>
        </p:txBody>
      </p:sp>
      <p:sp>
        <p:nvSpPr>
          <p:cNvPr id="20" name="TextBox 19"/>
          <p:cNvSpPr txBox="1"/>
          <p:nvPr/>
        </p:nvSpPr>
        <p:spPr>
          <a:xfrm>
            <a:off x="10334367" y="1109526"/>
            <a:ext cx="580767" cy="369332"/>
          </a:xfrm>
          <a:prstGeom prst="rect">
            <a:avLst/>
          </a:prstGeom>
          <a:noFill/>
        </p:spPr>
        <p:txBody>
          <a:bodyPr wrap="square" rtlCol="0">
            <a:spAutoFit/>
          </a:bodyPr>
          <a:lstStyle/>
          <a:p>
            <a:r>
              <a:rPr lang="en-US" b="1" dirty="0" smtClean="0"/>
              <a:t>X</a:t>
            </a:r>
            <a:endParaRPr lang="en-US" b="1" dirty="0"/>
          </a:p>
        </p:txBody>
      </p:sp>
    </p:spTree>
    <p:extLst>
      <p:ext uri="{BB962C8B-B14F-4D97-AF65-F5344CB8AC3E}">
        <p14:creationId xmlns:p14="http://schemas.microsoft.com/office/powerpoint/2010/main" val="2215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r>
              <a:rPr lang="en-US" baseline="30000" dirty="0" smtClean="0"/>
              <a:t>2</a:t>
            </a:r>
            <a:endParaRPr lang="en-US" dirty="0"/>
          </a:p>
        </p:txBody>
      </p:sp>
      <p:sp>
        <p:nvSpPr>
          <p:cNvPr id="3" name="Content Placeholder 2"/>
          <p:cNvSpPr>
            <a:spLocks noGrp="1"/>
          </p:cNvSpPr>
          <p:nvPr>
            <p:ph idx="1"/>
          </p:nvPr>
        </p:nvSpPr>
        <p:spPr/>
        <p:txBody>
          <a:bodyPr/>
          <a:lstStyle/>
          <a:p>
            <a:r>
              <a:rPr lang="en-US" dirty="0" smtClean="0"/>
              <a:t>R</a:t>
            </a:r>
            <a:r>
              <a:rPr lang="en-US" baseline="30000" dirty="0" smtClean="0"/>
              <a:t>2</a:t>
            </a:r>
            <a:r>
              <a:rPr lang="en-US" dirty="0" smtClean="0"/>
              <a:t> is the percent of variation in Y than can be explained by X</a:t>
            </a:r>
          </a:p>
          <a:p>
            <a:pPr lvl="1"/>
            <a:r>
              <a:rPr lang="en-US" dirty="0" smtClean="0">
                <a:solidFill>
                  <a:schemeClr val="tx1"/>
                </a:solidFill>
              </a:rPr>
              <a:t>0 ≤ </a:t>
            </a:r>
            <a:r>
              <a:rPr lang="en-US" dirty="0">
                <a:solidFill>
                  <a:schemeClr val="tx1"/>
                </a:solidFill>
              </a:rPr>
              <a:t>R</a:t>
            </a:r>
            <a:r>
              <a:rPr lang="en-US" baseline="30000" dirty="0">
                <a:solidFill>
                  <a:schemeClr val="tx1"/>
                </a:solidFill>
              </a:rPr>
              <a:t>2</a:t>
            </a:r>
            <a:r>
              <a:rPr lang="en-US" dirty="0">
                <a:solidFill>
                  <a:schemeClr val="tx1"/>
                </a:solidFill>
              </a:rPr>
              <a:t> ≤ 1</a:t>
            </a:r>
            <a:r>
              <a:rPr lang="en-US" dirty="0" smtClean="0">
                <a:solidFill>
                  <a:schemeClr val="tx1"/>
                </a:solidFill>
              </a:rPr>
              <a:t> </a:t>
            </a:r>
            <a:endParaRPr lang="en-US" dirty="0">
              <a:solidFill>
                <a:schemeClr val="tx1"/>
              </a:solidFill>
            </a:endParaRPr>
          </a:p>
        </p:txBody>
      </p:sp>
      <p:sp>
        <p:nvSpPr>
          <p:cNvPr id="4" name="Rectangle 3"/>
          <p:cNvSpPr/>
          <p:nvPr/>
        </p:nvSpPr>
        <p:spPr>
          <a:xfrm>
            <a:off x="1988614" y="2991259"/>
            <a:ext cx="9304638" cy="646331"/>
          </a:xfrm>
          <a:prstGeom prst="rect">
            <a:avLst/>
          </a:prstGeom>
        </p:spPr>
        <p:txBody>
          <a:bodyPr wrap="square">
            <a:spAutoFit/>
          </a:bodyPr>
          <a:lstStyle/>
          <a:p>
            <a:r>
              <a:rPr lang="is-IS" b="1" dirty="0" smtClean="0">
                <a:solidFill>
                  <a:srgbClr val="FF0000"/>
                </a:solidFill>
                <a:latin typeface="Monaco" charset="0"/>
                <a:ea typeface="Monaco" charset="0"/>
                <a:cs typeface="Monaco" charset="0"/>
              </a:rPr>
              <a:t>Multiple </a:t>
            </a:r>
            <a:r>
              <a:rPr lang="is-IS" b="1" dirty="0">
                <a:solidFill>
                  <a:srgbClr val="FF0000"/>
                </a:solidFill>
                <a:latin typeface="Monaco" charset="0"/>
                <a:ea typeface="Monaco" charset="0"/>
                <a:cs typeface="Monaco" charset="0"/>
              </a:rPr>
              <a:t>R-squared:  0.5514, Adjusted R-squared:  </a:t>
            </a:r>
            <a:r>
              <a:rPr lang="is-IS" b="1" dirty="0" smtClean="0">
                <a:solidFill>
                  <a:srgbClr val="FF0000"/>
                </a:solidFill>
                <a:latin typeface="Monaco" charset="0"/>
                <a:ea typeface="Monaco" charset="0"/>
                <a:cs typeface="Monaco" charset="0"/>
              </a:rPr>
              <a:t>0.542</a:t>
            </a:r>
            <a:r>
              <a:rPr lang="is-IS" b="1" dirty="0">
                <a:solidFill>
                  <a:srgbClr val="FF0000"/>
                </a:solidFill>
                <a:latin typeface="Monaco" charset="0"/>
                <a:ea typeface="Monaco" charset="0"/>
                <a:cs typeface="Monaco" charset="0"/>
              </a:rPr>
              <a:t> </a:t>
            </a:r>
          </a:p>
          <a:p>
            <a:r>
              <a:rPr lang="is-IS" dirty="0">
                <a:latin typeface="Monaco" charset="0"/>
                <a:ea typeface="Monaco" charset="0"/>
                <a:cs typeface="Monaco" charset="0"/>
              </a:rPr>
              <a:t> </a:t>
            </a:r>
          </a:p>
        </p:txBody>
      </p:sp>
      <mc:AlternateContent xmlns:mc="http://schemas.openxmlformats.org/markup-compatibility/2006" xmlns:a14="http://schemas.microsoft.com/office/drawing/2010/main">
        <mc:Choice Requires="a14">
          <p:sp>
            <p:nvSpPr>
              <p:cNvPr id="5" name="TextBox 4"/>
              <p:cNvSpPr txBox="1"/>
              <p:nvPr/>
            </p:nvSpPr>
            <p:spPr>
              <a:xfrm>
                <a:off x="1988614" y="3700018"/>
                <a:ext cx="8232071" cy="929806"/>
              </a:xfrm>
              <a:prstGeom prst="rect">
                <a:avLst/>
              </a:prstGeom>
              <a:noFill/>
            </p:spPr>
            <p:txBody>
              <a:bodyPr wrap="square" rtlCol="0">
                <a:spAutoFit/>
              </a:bodyPr>
              <a:lstStyle/>
              <a:p>
                <a14:m>
                  <m:oMath xmlns:m="http://schemas.openxmlformats.org/officeDocument/2006/math">
                    <m:sSup>
                      <m:sSupPr>
                        <m:ctrlPr>
                          <a:rPr lang="en-US" sz="3000" b="1" i="1" smtClean="0">
                            <a:solidFill>
                              <a:schemeClr val="tx1"/>
                            </a:solidFill>
                            <a:latin typeface="Cambria Math" charset="0"/>
                          </a:rPr>
                        </m:ctrlPr>
                      </m:sSupPr>
                      <m:e>
                        <m:r>
                          <a:rPr lang="en-US" sz="3000" b="1" i="1" smtClean="0">
                            <a:solidFill>
                              <a:schemeClr val="tx1"/>
                            </a:solidFill>
                            <a:latin typeface="Cambria Math" charset="0"/>
                          </a:rPr>
                          <m:t>𝑹</m:t>
                        </m:r>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sSup>
                      <m:sSupPr>
                        <m:ctrlPr>
                          <a:rPr lang="en-US" sz="3000" b="1" i="1" smtClean="0">
                            <a:solidFill>
                              <a:schemeClr val="tx1"/>
                            </a:solidFill>
                            <a:latin typeface="Cambria Math" charset="0"/>
                          </a:rPr>
                        </m:ctrlPr>
                      </m:sSupPr>
                      <m:e>
                        <m:d>
                          <m:dPr>
                            <m:begChr m:val="["/>
                            <m:endChr m:val="]"/>
                            <m:ctrlPr>
                              <a:rPr lang="mr-IN" sz="3000" b="1" i="1" smtClean="0">
                                <a:solidFill>
                                  <a:schemeClr val="tx1"/>
                                </a:solidFill>
                                <a:latin typeface="Cambria Math" charset="0"/>
                              </a:rPr>
                            </m:ctrlPr>
                          </m:dPr>
                          <m:e>
                            <m:f>
                              <m:fPr>
                                <m:ctrlPr>
                                  <a:rPr lang="mr-IN" sz="3000" b="1" i="1">
                                    <a:solidFill>
                                      <a:schemeClr val="tx1"/>
                                    </a:solidFill>
                                    <a:latin typeface="Cambria Math" charset="0"/>
                                  </a:rPr>
                                </m:ctrlPr>
                              </m:fPr>
                              <m:num>
                                <m:r>
                                  <a:rPr lang="en-US" sz="3000" b="1" i="1">
                                    <a:solidFill>
                                      <a:schemeClr val="tx1"/>
                                    </a:solidFill>
                                    <a:latin typeface="Cambria Math" charset="0"/>
                                  </a:rPr>
                                  <m:t>𝒄𝒐𝒗</m:t>
                                </m:r>
                                <m:r>
                                  <a:rPr lang="en-US" sz="3000" b="1" i="1">
                                    <a:solidFill>
                                      <a:schemeClr val="tx1"/>
                                    </a:solidFill>
                                    <a:latin typeface="Cambria Math" charset="0"/>
                                  </a:rPr>
                                  <m:t>(</m:t>
                                </m:r>
                                <m:r>
                                  <a:rPr lang="en-US" sz="3000" b="1" i="1">
                                    <a:solidFill>
                                      <a:schemeClr val="tx1"/>
                                    </a:solidFill>
                                    <a:latin typeface="Cambria Math" charset="0"/>
                                  </a:rPr>
                                  <m:t>𝑿</m:t>
                                </m:r>
                                <m:r>
                                  <a:rPr lang="en-US" sz="3000" b="1" i="1">
                                    <a:solidFill>
                                      <a:schemeClr val="tx1"/>
                                    </a:solidFill>
                                    <a:latin typeface="Cambria Math" charset="0"/>
                                  </a:rPr>
                                  <m:t>,</m:t>
                                </m:r>
                                <m:r>
                                  <a:rPr lang="en-US" sz="3000" b="1" i="1">
                                    <a:solidFill>
                                      <a:schemeClr val="tx1"/>
                                    </a:solidFill>
                                    <a:latin typeface="Cambria Math" charset="0"/>
                                  </a:rPr>
                                  <m:t>𝒀</m:t>
                                </m:r>
                                <m:r>
                                  <a:rPr lang="en-US" sz="3000" b="1" i="1">
                                    <a:solidFill>
                                      <a:schemeClr val="tx1"/>
                                    </a:solidFill>
                                    <a:latin typeface="Cambria Math" charset="0"/>
                                  </a:rPr>
                                  <m:t>)</m:t>
                                </m:r>
                              </m:num>
                              <m:den>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𝑿</m:t>
                                    </m:r>
                                  </m:sub>
                                </m:sSub>
                                <m:sSub>
                                  <m:sSubPr>
                                    <m:ctrlPr>
                                      <a:rPr lang="en-US" sz="3000" b="1" i="1">
                                        <a:solidFill>
                                          <a:schemeClr val="tx1"/>
                                        </a:solidFill>
                                        <a:latin typeface="Cambria Math" charset="0"/>
                                      </a:rPr>
                                    </m:ctrlPr>
                                  </m:sSubPr>
                                  <m:e>
                                    <m:r>
                                      <a:rPr lang="en-US" sz="3000" b="1" i="1">
                                        <a:solidFill>
                                          <a:schemeClr val="tx1"/>
                                        </a:solidFill>
                                        <a:latin typeface="Cambria Math" charset="0"/>
                                      </a:rPr>
                                      <m:t>𝒔</m:t>
                                    </m:r>
                                  </m:e>
                                  <m:sub>
                                    <m:r>
                                      <a:rPr lang="en-US" sz="3000" b="1" i="1">
                                        <a:solidFill>
                                          <a:schemeClr val="tx1"/>
                                        </a:solidFill>
                                        <a:latin typeface="Cambria Math" charset="0"/>
                                      </a:rPr>
                                      <m:t>𝒀</m:t>
                                    </m:r>
                                  </m:sub>
                                </m:sSub>
                              </m:den>
                            </m:f>
                          </m:e>
                        </m:d>
                      </m:e>
                      <m:sup>
                        <m:r>
                          <a:rPr lang="en-US" sz="3000" b="1" i="1" smtClean="0">
                            <a:solidFill>
                              <a:schemeClr val="tx1"/>
                            </a:solidFill>
                            <a:latin typeface="Cambria Math" charset="0"/>
                          </a:rPr>
                          <m:t>𝟐</m:t>
                        </m:r>
                      </m:sup>
                    </m:sSup>
                    <m:r>
                      <a:rPr lang="en-US" sz="3000" b="1" i="1" smtClean="0">
                        <a:solidFill>
                          <a:schemeClr val="tx1"/>
                        </a:solidFill>
                        <a:latin typeface="Cambria Math" charset="0"/>
                      </a:rPr>
                      <m:t>=</m:t>
                    </m:r>
                    <m:r>
                      <a:rPr lang="en-US" sz="3000" b="1" i="1" smtClean="0">
                        <a:solidFill>
                          <a:schemeClr val="tx1"/>
                        </a:solidFill>
                        <a:latin typeface="Cambria Math" charset="0"/>
                      </a:rPr>
                      <m:t>𝟏</m:t>
                    </m:r>
                    <m:r>
                      <a:rPr lang="en-US" sz="3000" b="1" i="1" smtClean="0">
                        <a:solidFill>
                          <a:schemeClr val="tx1"/>
                        </a:solidFill>
                        <a:latin typeface="Cambria Math" charset="0"/>
                      </a:rPr>
                      <m:t>−</m:t>
                    </m:r>
                    <m:f>
                      <m:fPr>
                        <m:ctrlPr>
                          <a:rPr lang="mr-IN" sz="3000" b="1" i="1" smtClean="0">
                            <a:solidFill>
                              <a:schemeClr val="tx1"/>
                            </a:solidFill>
                            <a:latin typeface="Cambria Math" charset="0"/>
                          </a:rPr>
                        </m:ctrlPr>
                      </m:fPr>
                      <m:num>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𝒓𝒆𝒔</m:t>
                            </m:r>
                          </m:sub>
                        </m:sSub>
                      </m:num>
                      <m:den>
                        <m:sSub>
                          <m:sSubPr>
                            <m:ctrlPr>
                              <a:rPr lang="en-US" sz="3000" b="1" i="1" smtClean="0">
                                <a:solidFill>
                                  <a:schemeClr val="tx1"/>
                                </a:solidFill>
                                <a:latin typeface="Cambria Math" charset="0"/>
                              </a:rPr>
                            </m:ctrlPr>
                          </m:sSubPr>
                          <m:e>
                            <m:r>
                              <a:rPr lang="en-US" sz="3000" b="1" i="1" smtClean="0">
                                <a:solidFill>
                                  <a:schemeClr val="tx1"/>
                                </a:solidFill>
                                <a:latin typeface="Cambria Math" charset="0"/>
                              </a:rPr>
                              <m:t>𝑺𝑺</m:t>
                            </m:r>
                          </m:e>
                          <m:sub>
                            <m:r>
                              <a:rPr lang="en-US" sz="3000" b="1" i="1" smtClean="0">
                                <a:solidFill>
                                  <a:schemeClr val="tx1"/>
                                </a:solidFill>
                                <a:latin typeface="Cambria Math" charset="0"/>
                              </a:rPr>
                              <m:t>𝒕𝒐𝒕𝒂𝒍</m:t>
                            </m:r>
                          </m:sub>
                        </m:sSub>
                      </m:den>
                    </m:f>
                    <m:r>
                      <a:rPr lang="en-US" sz="3000" b="1" i="1" smtClean="0">
                        <a:solidFill>
                          <a:schemeClr val="tx1"/>
                        </a:solidFill>
                        <a:latin typeface="Cambria Math" charset="0"/>
                      </a:rPr>
                      <m:t>= </m:t>
                    </m:r>
                    <m:f>
                      <m:fPr>
                        <m:ctrlPr>
                          <a:rPr lang="mr-IN" sz="3000" b="1" i="1" smtClean="0">
                            <a:solidFill>
                              <a:schemeClr val="tx1"/>
                            </a:solidFill>
                            <a:latin typeface="Cambria Math" charset="0"/>
                          </a:rPr>
                        </m:ctrlPr>
                      </m:fPr>
                      <m:num>
                        <m:r>
                          <a:rPr lang="en-US" sz="3000" b="1" i="1" smtClean="0">
                            <a:solidFill>
                              <a:schemeClr val="tx1"/>
                            </a:solidFill>
                            <a:latin typeface="Cambria Math" charset="0"/>
                          </a:rPr>
                          <m:t>𝑬𝒙𝒑𝒍𝒂𝒊𝒏𝒆𝒅</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num>
                      <m:den>
                        <m:r>
                          <a:rPr lang="en-US" sz="3000" b="1" i="1" smtClean="0">
                            <a:solidFill>
                              <a:schemeClr val="tx1"/>
                            </a:solidFill>
                            <a:latin typeface="Cambria Math" charset="0"/>
                          </a:rPr>
                          <m:t>𝑻𝒐𝒕𝒂𝒍</m:t>
                        </m:r>
                        <m:r>
                          <a:rPr lang="en-US" sz="3000" b="1" i="1" smtClean="0">
                            <a:solidFill>
                              <a:schemeClr val="tx1"/>
                            </a:solidFill>
                            <a:latin typeface="Cambria Math" charset="0"/>
                          </a:rPr>
                          <m:t> </m:t>
                        </m:r>
                        <m:r>
                          <a:rPr lang="en-US" sz="3000" b="1" i="1" smtClean="0">
                            <a:solidFill>
                              <a:schemeClr val="tx1"/>
                            </a:solidFill>
                            <a:latin typeface="Cambria Math" charset="0"/>
                          </a:rPr>
                          <m:t>𝒗𝒂𝒓𝒊𝒂𝒕𝒊𝒐𝒏</m:t>
                        </m:r>
                      </m:den>
                    </m:f>
                  </m:oMath>
                </a14:m>
                <a:r>
                  <a:rPr lang="en-US" sz="3000" b="1" dirty="0" smtClean="0">
                    <a:solidFill>
                      <a:schemeClr val="tx1"/>
                    </a:solidFill>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988614" y="3700018"/>
                <a:ext cx="8232071" cy="929806"/>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948997" y="4891489"/>
            <a:ext cx="10802277" cy="1446550"/>
          </a:xfrm>
          <a:prstGeom prst="rect">
            <a:avLst/>
          </a:prstGeom>
          <a:noFill/>
        </p:spPr>
        <p:txBody>
          <a:bodyPr wrap="square" rtlCol="0">
            <a:spAutoFit/>
          </a:bodyPr>
          <a:lstStyle/>
          <a:p>
            <a:r>
              <a:rPr lang="en-US" sz="2200" b="1" dirty="0" smtClean="0"/>
              <a:t>What can we conclude?</a:t>
            </a:r>
          </a:p>
          <a:p>
            <a:r>
              <a:rPr lang="en-US" sz="2200" dirty="0" smtClean="0"/>
              <a:t>~55% of the variation in </a:t>
            </a:r>
            <a:r>
              <a:rPr lang="en-US" sz="2200" dirty="0" err="1" smtClean="0"/>
              <a:t>Setosa</a:t>
            </a:r>
            <a:r>
              <a:rPr lang="en-US" sz="2200" dirty="0" smtClean="0"/>
              <a:t> sepal lengths </a:t>
            </a:r>
            <a:r>
              <a:rPr lang="en-US" sz="2200" b="1" dirty="0" smtClean="0"/>
              <a:t>(Y)</a:t>
            </a:r>
            <a:r>
              <a:rPr lang="en-US" sz="2200" dirty="0" smtClean="0"/>
              <a:t> can be explained by </a:t>
            </a:r>
            <a:r>
              <a:rPr lang="en-US" sz="2200" dirty="0" err="1" smtClean="0"/>
              <a:t>Setosa</a:t>
            </a:r>
            <a:r>
              <a:rPr lang="en-US" sz="2200" dirty="0" smtClean="0"/>
              <a:t> sepals widths </a:t>
            </a:r>
            <a:r>
              <a:rPr lang="en-US" sz="2200" b="1" dirty="0" smtClean="0"/>
              <a:t>(X).</a:t>
            </a:r>
            <a:r>
              <a:rPr lang="en-US" sz="2200" dirty="0" smtClean="0"/>
              <a:t>  </a:t>
            </a:r>
          </a:p>
          <a:p>
            <a:endParaRPr lang="en-US" sz="2200" dirty="0" smtClean="0"/>
          </a:p>
          <a:p>
            <a:r>
              <a:rPr lang="en-US" sz="2200" dirty="0" smtClean="0"/>
              <a:t>[If P &lt; alpha, don't conclude this..]</a:t>
            </a:r>
            <a:endParaRPr lang="en-US" sz="2200" dirty="0"/>
          </a:p>
        </p:txBody>
      </p:sp>
    </p:spTree>
    <p:extLst>
      <p:ext uri="{BB962C8B-B14F-4D97-AF65-F5344CB8AC3E}">
        <p14:creationId xmlns:p14="http://schemas.microsoft.com/office/powerpoint/2010/main" val="43379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209152" cy="4524315"/>
          </a:xfrm>
          <a:prstGeom prst="rect">
            <a:avLst/>
          </a:prstGeom>
          <a:noFill/>
        </p:spPr>
        <p:txBody>
          <a:bodyPr wrap="square" rtlCol="0">
            <a:spAutoFit/>
          </a:bodyPr>
          <a:lstStyle/>
          <a:p>
            <a:r>
              <a:rPr lang="en-US" sz="1600" dirty="0">
                <a:latin typeface="Monaco" charset="0"/>
                <a:ea typeface="Monaco" charset="0"/>
                <a:cs typeface="Monaco" charset="0"/>
              </a:rPr>
              <a:t>&gt; </a:t>
            </a:r>
            <a:r>
              <a:rPr lang="en-US" sz="1600" dirty="0" smtClean="0">
                <a:latin typeface="Monaco" charset="0"/>
                <a:ea typeface="Monaco" charset="0"/>
                <a:cs typeface="Monaco" charset="0"/>
              </a:rPr>
              <a:t>summary(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a:latin typeface="Monaco" charset="0"/>
                <a:ea typeface="Monaco" charset="0"/>
                <a:cs typeface="Monaco" charset="0"/>
              </a:rPr>
              <a:t>setosa</a:t>
            </a:r>
            <a:r>
              <a:rPr lang="en-US" sz="1600" dirty="0" smtClean="0">
                <a:latin typeface="Monaco" charset="0"/>
                <a:ea typeface="Monaco" charset="0"/>
                <a:cs typeface="Monaco" charset="0"/>
              </a:rPr>
              <a:t>) )</a:t>
            </a:r>
            <a:endParaRPr lang="en-US" sz="1600" dirty="0">
              <a:latin typeface="Monaco" charset="0"/>
              <a:ea typeface="Monaco" charset="0"/>
              <a:cs typeface="Monaco" charset="0"/>
            </a:endParaRPr>
          </a:p>
          <a:p>
            <a:r>
              <a:rPr lang="is-IS" sz="1600" dirty="0">
                <a:latin typeface="Monaco" charset="0"/>
                <a:ea typeface="Monaco" charset="0"/>
                <a:cs typeface="Monaco" charset="0"/>
              </a:rPr>
              <a:t>Call:</a:t>
            </a:r>
          </a:p>
          <a:p>
            <a:r>
              <a:rPr lang="is-IS" sz="1600" dirty="0">
                <a:latin typeface="Monaco" charset="0"/>
                <a:ea typeface="Monaco" charset="0"/>
                <a:cs typeface="Monaco" charset="0"/>
              </a:rPr>
              <a:t>lm(formula = Sepal.Length ~ Sepal.Width, data = setosa)</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Residuals:</a:t>
            </a:r>
          </a:p>
          <a:p>
            <a:r>
              <a:rPr lang="is-IS" sz="1600" dirty="0">
                <a:latin typeface="Monaco" charset="0"/>
                <a:ea typeface="Monaco" charset="0"/>
                <a:cs typeface="Monaco" charset="0"/>
              </a:rPr>
              <a:t>     Min       1Q   Median       3Q      Max </a:t>
            </a:r>
          </a:p>
          <a:p>
            <a:r>
              <a:rPr lang="is-IS" sz="1600" dirty="0">
                <a:latin typeface="Monaco" charset="0"/>
                <a:ea typeface="Monaco" charset="0"/>
                <a:cs typeface="Monaco" charset="0"/>
              </a:rPr>
              <a:t>-0.52476 -0.16286  0.02166  0.13833  0.44428 </a:t>
            </a:r>
          </a:p>
          <a:p>
            <a:endParaRPr lang="is-IS" sz="1600" dirty="0">
              <a:latin typeface="Monaco" charset="0"/>
              <a:ea typeface="Monaco" charset="0"/>
              <a:cs typeface="Monaco" charset="0"/>
            </a:endParaRPr>
          </a:p>
          <a:p>
            <a:r>
              <a:rPr lang="is-IS" sz="1600" dirty="0">
                <a:latin typeface="Monaco" charset="0"/>
                <a:ea typeface="Monaco" charset="0"/>
                <a:cs typeface="Monaco" charset="0"/>
              </a:rPr>
              <a:t>Coefficients:</a:t>
            </a:r>
          </a:p>
          <a:p>
            <a:r>
              <a:rPr lang="is-IS" sz="1600" dirty="0">
                <a:latin typeface="Monaco" charset="0"/>
                <a:ea typeface="Monaco" charset="0"/>
                <a:cs typeface="Monaco" charset="0"/>
              </a:rPr>
              <a:t>            Estimate Std. Error t value Pr(&gt;|t|)    </a:t>
            </a:r>
          </a:p>
          <a:p>
            <a:r>
              <a:rPr lang="is-IS" sz="1600" dirty="0">
                <a:latin typeface="Monaco" charset="0"/>
                <a:ea typeface="Monaco" charset="0"/>
                <a:cs typeface="Monaco" charset="0"/>
              </a:rPr>
              <a:t>(Intercept)   2.6390     0.3100   8.513 3.74e-11 ***</a:t>
            </a:r>
          </a:p>
          <a:p>
            <a:r>
              <a:rPr lang="is-IS" sz="1600" dirty="0">
                <a:latin typeface="Monaco" charset="0"/>
                <a:ea typeface="Monaco" charset="0"/>
                <a:cs typeface="Monaco" charset="0"/>
              </a:rPr>
              <a:t>Sepal.Width   0.6905     0.0899   7.681 6.71e-10 ***</a:t>
            </a:r>
          </a:p>
          <a:p>
            <a:r>
              <a:rPr lang="is-IS" sz="1600" dirty="0">
                <a:latin typeface="Monaco" charset="0"/>
                <a:ea typeface="Monaco" charset="0"/>
                <a:cs typeface="Monaco" charset="0"/>
              </a:rPr>
              <a:t>---</a:t>
            </a:r>
          </a:p>
          <a:p>
            <a:r>
              <a:rPr lang="is-IS" sz="1600" dirty="0">
                <a:latin typeface="Monaco" charset="0"/>
                <a:ea typeface="Monaco" charset="0"/>
                <a:cs typeface="Monaco" charset="0"/>
              </a:rPr>
              <a:t>Signif. codes:  0 ‘***’ 0.001 ‘**’ 0.01 ‘*’ 0.05 ‘.’ 0.1 ‘ ’ 1</a:t>
            </a:r>
          </a:p>
          <a:p>
            <a:endParaRPr lang="is-IS" sz="1600" dirty="0">
              <a:latin typeface="Monaco" charset="0"/>
              <a:ea typeface="Monaco" charset="0"/>
              <a:cs typeface="Monaco" charset="0"/>
            </a:endParaRPr>
          </a:p>
          <a:p>
            <a:r>
              <a:rPr lang="is-IS" sz="1600" dirty="0">
                <a:latin typeface="Monaco" charset="0"/>
                <a:ea typeface="Monaco" charset="0"/>
                <a:cs typeface="Monaco" charset="0"/>
              </a:rPr>
              <a:t>Residual standard error: 0.2385 on 48 degrees of freedom</a:t>
            </a:r>
          </a:p>
          <a:p>
            <a:r>
              <a:rPr lang="is-IS" sz="1600" dirty="0">
                <a:latin typeface="Monaco" charset="0"/>
                <a:ea typeface="Monaco" charset="0"/>
                <a:cs typeface="Monaco" charset="0"/>
              </a:rPr>
              <a:t>Multiple R-squared:  0.5514, Adjusted R-squared:  0.542 </a:t>
            </a:r>
          </a:p>
          <a:p>
            <a:r>
              <a:rPr lang="is-IS" sz="1600" dirty="0">
                <a:latin typeface="Monaco" charset="0"/>
                <a:ea typeface="Monaco" charset="0"/>
                <a:cs typeface="Monaco" charset="0"/>
              </a:rPr>
              <a:t>F-statistic: 58.99 on 1 and 48 DF,  p-value: 6.71e-10</a:t>
            </a:r>
          </a:p>
        </p:txBody>
      </p:sp>
    </p:spTree>
    <p:extLst>
      <p:ext uri="{BB962C8B-B14F-4D97-AF65-F5344CB8AC3E}">
        <p14:creationId xmlns:p14="http://schemas.microsoft.com/office/powerpoint/2010/main" val="26134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1097280" y="1927654"/>
            <a:ext cx="10728136" cy="3785652"/>
          </a:xfrm>
          <a:prstGeom prst="rect">
            <a:avLst/>
          </a:prstGeom>
          <a:noFill/>
        </p:spPr>
        <p:txBody>
          <a:bodyPr wrap="square" rtlCol="0">
            <a:spAutoFit/>
          </a:bodyPr>
          <a:lstStyle/>
          <a:p>
            <a:r>
              <a:rPr lang="en-US" sz="1600" dirty="0" smtClean="0">
                <a:latin typeface="Monaco" charset="0"/>
                <a:ea typeface="Monaco" charset="0"/>
                <a:cs typeface="Monaco" charset="0"/>
              </a:rPr>
              <a:t>&gt; library(broom)</a:t>
            </a:r>
          </a:p>
          <a:p>
            <a:r>
              <a:rPr lang="en-US" sz="1600" dirty="0" smtClean="0">
                <a:latin typeface="Monaco" charset="0"/>
                <a:ea typeface="Monaco" charset="0"/>
                <a:cs typeface="Monaco" charset="0"/>
              </a:rPr>
              <a:t>&gt; model &lt;-  lm(</a:t>
            </a:r>
            <a:r>
              <a:rPr lang="en-US" sz="1600" dirty="0" err="1" smtClean="0">
                <a:latin typeface="Monaco" charset="0"/>
                <a:ea typeface="Monaco" charset="0"/>
                <a:cs typeface="Monaco" charset="0"/>
              </a:rPr>
              <a:t>Sepal.Length</a:t>
            </a:r>
            <a:r>
              <a:rPr lang="en-US" sz="1600" dirty="0" smtClean="0">
                <a:latin typeface="Monaco" charset="0"/>
                <a:ea typeface="Monaco" charset="0"/>
                <a:cs typeface="Monaco" charset="0"/>
              </a:rPr>
              <a:t> </a:t>
            </a:r>
            <a:r>
              <a:rPr lang="en-US" sz="1600" dirty="0">
                <a:latin typeface="Monaco" charset="0"/>
                <a:ea typeface="Monaco" charset="0"/>
                <a:cs typeface="Monaco" charset="0"/>
              </a:rPr>
              <a:t>~ </a:t>
            </a:r>
            <a:r>
              <a:rPr lang="en-US" sz="1600" dirty="0" err="1" smtClean="0">
                <a:latin typeface="Monaco" charset="0"/>
                <a:ea typeface="Monaco" charset="0"/>
                <a:cs typeface="Monaco" charset="0"/>
              </a:rPr>
              <a:t>Sepal.Width</a:t>
            </a:r>
            <a:r>
              <a:rPr lang="en-US" sz="1600" dirty="0" smtClean="0">
                <a:latin typeface="Monaco" charset="0"/>
                <a:ea typeface="Monaco" charset="0"/>
                <a:cs typeface="Monaco" charset="0"/>
              </a:rPr>
              <a:t>, </a:t>
            </a:r>
            <a:r>
              <a:rPr lang="en-US" sz="1600" dirty="0">
                <a:latin typeface="Monaco" charset="0"/>
                <a:ea typeface="Monaco" charset="0"/>
                <a:cs typeface="Monaco" charset="0"/>
              </a:rPr>
              <a:t>data = </a:t>
            </a:r>
            <a:r>
              <a:rPr lang="en-US" sz="1600" dirty="0" err="1" smtClean="0">
                <a:latin typeface="Monaco" charset="0"/>
                <a:ea typeface="Monaco" charset="0"/>
                <a:cs typeface="Monaco" charset="0"/>
              </a:rPr>
              <a:t>setosa</a:t>
            </a:r>
            <a:r>
              <a:rPr lang="en-US" sz="1600" dirty="0" smtClean="0">
                <a:latin typeface="Monaco" charset="0"/>
                <a:ea typeface="Monaco" charset="0"/>
                <a:cs typeface="Monaco" charset="0"/>
              </a:rPr>
              <a:t>)</a:t>
            </a:r>
          </a:p>
          <a:p>
            <a:endParaRPr lang="en-US" sz="1600" dirty="0" smtClean="0">
              <a:latin typeface="Monaco" charset="0"/>
              <a:ea typeface="Monaco" charset="0"/>
              <a:cs typeface="Monaco" charset="0"/>
            </a:endParaRPr>
          </a:p>
          <a:p>
            <a:r>
              <a:rPr lang="en-US" sz="1600" dirty="0" smtClean="0">
                <a:latin typeface="Monaco" charset="0"/>
                <a:ea typeface="Monaco" charset="0"/>
                <a:cs typeface="Monaco" charset="0"/>
              </a:rPr>
              <a:t>##### Coefficients and </a:t>
            </a:r>
            <a:r>
              <a:rPr lang="en-US" sz="1600" dirty="0" err="1" smtClean="0">
                <a:latin typeface="Monaco" charset="0"/>
                <a:ea typeface="Monaco" charset="0"/>
                <a:cs typeface="Monaco" charset="0"/>
              </a:rPr>
              <a:t>Pvalues</a:t>
            </a:r>
            <a:r>
              <a:rPr lang="en-US" sz="1600" dirty="0" smtClean="0">
                <a:latin typeface="Monaco" charset="0"/>
                <a:ea typeface="Monaco" charset="0"/>
                <a:cs typeface="Monaco" charset="0"/>
              </a:rPr>
              <a:t> #####</a:t>
            </a:r>
          </a:p>
          <a:p>
            <a:r>
              <a:rPr lang="en-US" sz="1600" dirty="0" smtClean="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tidy(model)</a:t>
            </a:r>
          </a:p>
          <a:p>
            <a:r>
              <a:rPr lang="is-IS" sz="1600" dirty="0">
                <a:latin typeface="Monaco" charset="0"/>
                <a:ea typeface="Monaco" charset="0"/>
                <a:cs typeface="Monaco" charset="0"/>
              </a:rPr>
              <a:t>         term  estimate  std.error statistic      p.value</a:t>
            </a:r>
          </a:p>
          <a:p>
            <a:r>
              <a:rPr lang="is-IS" sz="1600" dirty="0">
                <a:latin typeface="Monaco" charset="0"/>
                <a:ea typeface="Monaco" charset="0"/>
                <a:cs typeface="Monaco" charset="0"/>
              </a:rPr>
              <a:t>1 (Intercept) 2.6390012 0.31001431  8.512514 3.742438e-11</a:t>
            </a:r>
          </a:p>
          <a:p>
            <a:r>
              <a:rPr lang="is-IS" sz="1600" dirty="0">
                <a:latin typeface="Monaco" charset="0"/>
                <a:ea typeface="Monaco" charset="0"/>
                <a:cs typeface="Monaco" charset="0"/>
              </a:rPr>
              <a:t>2 Sepal.Width 0.6904897 0.08989888  7.680738 </a:t>
            </a:r>
            <a:r>
              <a:rPr lang="is-IS" sz="1600" dirty="0" smtClean="0">
                <a:latin typeface="Monaco" charset="0"/>
                <a:ea typeface="Monaco" charset="0"/>
                <a:cs typeface="Monaco" charset="0"/>
              </a:rPr>
              <a:t>6.709843e-10</a:t>
            </a:r>
          </a:p>
          <a:p>
            <a:endParaRPr lang="is-IS" sz="1600" dirty="0" smtClean="0">
              <a:latin typeface="Monaco" charset="0"/>
              <a:ea typeface="Monaco" charset="0"/>
              <a:cs typeface="Monaco" charset="0"/>
            </a:endParaRPr>
          </a:p>
          <a:p>
            <a:r>
              <a:rPr lang="is-IS" sz="1600" dirty="0" smtClean="0">
                <a:latin typeface="Monaco" charset="0"/>
                <a:ea typeface="Monaco" charset="0"/>
                <a:cs typeface="Monaco" charset="0"/>
              </a:rPr>
              <a:t>##### Concise *one row* summary #####</a:t>
            </a:r>
            <a:endParaRPr lang="is-IS" sz="1600" dirty="0">
              <a:latin typeface="Monaco" charset="0"/>
              <a:ea typeface="Monaco" charset="0"/>
              <a:cs typeface="Monaco" charset="0"/>
            </a:endParaRPr>
          </a:p>
          <a:p>
            <a:r>
              <a:rPr lang="en-US" sz="1600" dirty="0">
                <a:latin typeface="Monaco" charset="0"/>
                <a:ea typeface="Monaco" charset="0"/>
                <a:cs typeface="Monaco" charset="0"/>
              </a:rPr>
              <a:t>&gt; </a:t>
            </a:r>
            <a:r>
              <a:rPr lang="en-US" sz="1600" b="1" dirty="0" smtClean="0">
                <a:solidFill>
                  <a:srgbClr val="FF0000"/>
                </a:solidFill>
                <a:latin typeface="Monaco" charset="0"/>
                <a:ea typeface="Monaco" charset="0"/>
                <a:cs typeface="Monaco" charset="0"/>
              </a:rPr>
              <a:t>glance(model)</a:t>
            </a:r>
            <a:endParaRPr lang="en-US" sz="1600" b="1" dirty="0">
              <a:solidFill>
                <a:srgbClr val="FF0000"/>
              </a:solidFill>
              <a:latin typeface="Monaco" charset="0"/>
              <a:ea typeface="Monaco" charset="0"/>
              <a:cs typeface="Monaco" charset="0"/>
            </a:endParaRPr>
          </a:p>
          <a:p>
            <a:r>
              <a:rPr lang="is-IS" sz="1600" dirty="0">
                <a:latin typeface="Monaco" charset="0"/>
                <a:ea typeface="Monaco" charset="0"/>
                <a:cs typeface="Monaco" charset="0"/>
              </a:rPr>
              <a:t>  r.squared adj.r.squared     sigma statistic      p.value df   logLik      AIC</a:t>
            </a:r>
          </a:p>
          <a:p>
            <a:r>
              <a:rPr lang="is-IS" sz="1600" dirty="0">
                <a:latin typeface="Monaco" charset="0"/>
                <a:ea typeface="Monaco" charset="0"/>
                <a:cs typeface="Monaco" charset="0"/>
              </a:rPr>
              <a:t>1 0.5513756     0.5420292 0.2385422  58.99373 6.709843e-10  2 1.734067 2.531865</a:t>
            </a:r>
          </a:p>
          <a:p>
            <a:r>
              <a:rPr lang="is-IS" sz="1600" dirty="0">
                <a:latin typeface="Monaco" charset="0"/>
                <a:ea typeface="Monaco" charset="0"/>
                <a:cs typeface="Monaco" charset="0"/>
              </a:rPr>
              <a:t>       BIC deviance df.residual</a:t>
            </a:r>
          </a:p>
          <a:p>
            <a:r>
              <a:rPr lang="is-IS" sz="1600" dirty="0">
                <a:latin typeface="Monaco" charset="0"/>
                <a:ea typeface="Monaco" charset="0"/>
                <a:cs typeface="Monaco" charset="0"/>
              </a:rPr>
              <a:t>1 8.267934 2.731315          </a:t>
            </a:r>
            <a:r>
              <a:rPr lang="is-IS" sz="1600" dirty="0" smtClean="0">
                <a:latin typeface="Monaco" charset="0"/>
                <a:ea typeface="Monaco" charset="0"/>
                <a:cs typeface="Monaco" charset="0"/>
              </a:rPr>
              <a:t>48</a:t>
            </a:r>
          </a:p>
        </p:txBody>
      </p:sp>
    </p:spTree>
    <p:extLst>
      <p:ext uri="{BB962C8B-B14F-4D97-AF65-F5344CB8AC3E}">
        <p14:creationId xmlns:p14="http://schemas.microsoft.com/office/powerpoint/2010/main" val="15803925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 to the rescue</a:t>
            </a:r>
            <a:endParaRPr lang="en-US" dirty="0"/>
          </a:p>
        </p:txBody>
      </p:sp>
      <p:sp>
        <p:nvSpPr>
          <p:cNvPr id="4" name="TextBox 3"/>
          <p:cNvSpPr txBox="1"/>
          <p:nvPr/>
        </p:nvSpPr>
        <p:spPr>
          <a:xfrm>
            <a:off x="37064" y="2397210"/>
            <a:ext cx="12257905" cy="3139321"/>
          </a:xfrm>
          <a:prstGeom prst="rect">
            <a:avLst/>
          </a:prstGeom>
          <a:noFill/>
        </p:spPr>
        <p:txBody>
          <a:bodyPr wrap="square" rtlCol="0">
            <a:spAutoFit/>
          </a:bodyPr>
          <a:lstStyle/>
          <a:p>
            <a:r>
              <a:rPr lang="is-IS" sz="1400" dirty="0">
                <a:latin typeface="Monaco" charset="0"/>
                <a:ea typeface="Monaco" charset="0"/>
                <a:cs typeface="Monaco" charset="0"/>
              </a:rPr>
              <a:t>##### A</a:t>
            </a:r>
            <a:r>
              <a:rPr lang="en-US" sz="1400" dirty="0" err="1" smtClean="0">
                <a:latin typeface="Monaco" charset="0"/>
                <a:ea typeface="Monaco" charset="0"/>
                <a:cs typeface="Monaco" charset="0"/>
              </a:rPr>
              <a:t>dd</a:t>
            </a:r>
            <a:r>
              <a:rPr lang="en-US" sz="1400" dirty="0" smtClean="0">
                <a:latin typeface="Monaco" charset="0"/>
                <a:ea typeface="Monaco" charset="0"/>
                <a:cs typeface="Monaco" charset="0"/>
              </a:rPr>
              <a:t> columns from fit </a:t>
            </a:r>
            <a:r>
              <a:rPr lang="en-US" sz="1400" dirty="0">
                <a:latin typeface="Monaco" charset="0"/>
                <a:ea typeface="Monaco" charset="0"/>
                <a:cs typeface="Monaco" charset="0"/>
              </a:rPr>
              <a:t>to the original data that was modeled</a:t>
            </a:r>
            <a:r>
              <a:rPr lang="is-IS" sz="1400" dirty="0" smtClean="0">
                <a:latin typeface="Monaco" charset="0"/>
                <a:ea typeface="Monaco" charset="0"/>
                <a:cs typeface="Monaco" charset="0"/>
              </a:rPr>
              <a:t> </a:t>
            </a:r>
            <a:r>
              <a:rPr lang="is-IS" sz="1400" dirty="0">
                <a:latin typeface="Monaco" charset="0"/>
                <a:ea typeface="Monaco" charset="0"/>
                <a:cs typeface="Monaco" charset="0"/>
              </a:rPr>
              <a:t>#####</a:t>
            </a:r>
          </a:p>
          <a:p>
            <a:r>
              <a:rPr lang="is-IS" sz="1500" dirty="0" smtClean="0">
                <a:latin typeface="Monaco" charset="0"/>
                <a:ea typeface="Monaco" charset="0"/>
                <a:cs typeface="Monaco" charset="0"/>
              </a:rPr>
              <a:t>&gt; </a:t>
            </a:r>
            <a:r>
              <a:rPr lang="is-IS" sz="1500" b="1" dirty="0" smtClean="0">
                <a:solidFill>
                  <a:srgbClr val="FF0000"/>
                </a:solidFill>
                <a:latin typeface="Monaco" charset="0"/>
                <a:ea typeface="Monaco" charset="0"/>
                <a:cs typeface="Monaco" charset="0"/>
              </a:rPr>
              <a:t>augment(model</a:t>
            </a:r>
            <a:r>
              <a:rPr lang="is-IS" sz="1500" b="1" dirty="0">
                <a:solidFill>
                  <a:srgbClr val="FF0000"/>
                </a:solidFill>
                <a:latin typeface="Monaco" charset="0"/>
                <a:ea typeface="Monaco" charset="0"/>
                <a:cs typeface="Monaco" charset="0"/>
              </a:rPr>
              <a:t>)    </a:t>
            </a:r>
            <a:endParaRPr lang="is-IS" sz="1500" b="1" dirty="0" smtClean="0">
              <a:solidFill>
                <a:srgbClr val="FF0000"/>
              </a:solidFill>
              <a:latin typeface="Monaco" charset="0"/>
              <a:ea typeface="Monaco" charset="0"/>
              <a:cs typeface="Monaco" charset="0"/>
            </a:endParaRPr>
          </a:p>
          <a:p>
            <a:r>
              <a:rPr lang="is-IS" sz="1500" dirty="0" smtClean="0">
                <a:latin typeface="Monaco" charset="0"/>
                <a:ea typeface="Monaco" charset="0"/>
                <a:cs typeface="Monaco" charset="0"/>
              </a:rPr>
              <a:t>Sepal.Length </a:t>
            </a:r>
            <a:r>
              <a:rPr lang="is-IS" sz="1500" dirty="0">
                <a:latin typeface="Monaco" charset="0"/>
                <a:ea typeface="Monaco" charset="0"/>
                <a:cs typeface="Monaco" charset="0"/>
              </a:rPr>
              <a:t>Sepal.Width  .fitted    .se.fit      .resid       .</a:t>
            </a:r>
            <a:r>
              <a:rPr lang="is-IS" sz="1500" dirty="0" smtClean="0">
                <a:latin typeface="Monaco" charset="0"/>
                <a:ea typeface="Monaco" charset="0"/>
                <a:cs typeface="Monaco" charset="0"/>
              </a:rPr>
              <a:t>hat .sigma</a:t>
            </a:r>
            <a:r>
              <a:rPr lang="is-IS" sz="1500" dirty="0">
                <a:latin typeface="Monaco" charset="0"/>
                <a:ea typeface="Monaco" charset="0"/>
                <a:cs typeface="Monaco" charset="0"/>
              </a:rPr>
              <a:t>      .cooksd  .std.resid</a:t>
            </a:r>
          </a:p>
          <a:p>
            <a:endParaRPr lang="is-IS" sz="1500" dirty="0">
              <a:latin typeface="Monaco" charset="0"/>
              <a:ea typeface="Monaco" charset="0"/>
              <a:cs typeface="Monaco" charset="0"/>
            </a:endParaRPr>
          </a:p>
          <a:p>
            <a:r>
              <a:rPr lang="is-IS" sz="1500" dirty="0">
                <a:latin typeface="Monaco" charset="0"/>
                <a:ea typeface="Monaco" charset="0"/>
                <a:cs typeface="Monaco" charset="0"/>
              </a:rPr>
              <a:t>1           5.1         3.5 5.055715 0.03435031  0.04428474 </a:t>
            </a:r>
            <a:r>
              <a:rPr lang="is-IS" sz="1500" dirty="0" smtClean="0">
                <a:latin typeface="Monaco" charset="0"/>
                <a:ea typeface="Monaco" charset="0"/>
                <a:cs typeface="Monaco" charset="0"/>
              </a:rPr>
              <a:t>0.02073628 </a:t>
            </a:r>
            <a:r>
              <a:rPr lang="is-IS" sz="1500" dirty="0">
                <a:latin typeface="Monaco" charset="0"/>
                <a:ea typeface="Monaco" charset="0"/>
                <a:cs typeface="Monaco" charset="0"/>
              </a:rPr>
              <a:t>0.2409782 3.726311e-04  </a:t>
            </a:r>
            <a:r>
              <a:rPr lang="is-IS" sz="1500" dirty="0" smtClean="0">
                <a:latin typeface="Monaco" charset="0"/>
                <a:ea typeface="Monaco" charset="0"/>
                <a:cs typeface="Monaco" charset="0"/>
              </a:rPr>
              <a:t>0.18760265</a:t>
            </a:r>
            <a:endParaRPr lang="is-IS" sz="1500" dirty="0">
              <a:latin typeface="Monaco" charset="0"/>
              <a:ea typeface="Monaco" charset="0"/>
              <a:cs typeface="Monaco" charset="0"/>
            </a:endParaRPr>
          </a:p>
          <a:p>
            <a:r>
              <a:rPr lang="is-IS" sz="1500" dirty="0">
                <a:latin typeface="Monaco" charset="0"/>
                <a:ea typeface="Monaco" charset="0"/>
                <a:cs typeface="Monaco" charset="0"/>
              </a:rPr>
              <a:t>2           4.9         3.0 4.710470 0.05117134  0.18952960 </a:t>
            </a:r>
            <a:r>
              <a:rPr lang="is-IS" sz="1500" dirty="0" smtClean="0">
                <a:latin typeface="Monaco" charset="0"/>
                <a:ea typeface="Monaco" charset="0"/>
                <a:cs typeface="Monaco" charset="0"/>
              </a:rPr>
              <a:t>0.04601750</a:t>
            </a:r>
            <a:r>
              <a:rPr lang="hr-HR" sz="1500" dirty="0" smtClean="0">
                <a:latin typeface="Monaco" charset="0"/>
                <a:ea typeface="Monaco" charset="0"/>
                <a:cs typeface="Monaco" charset="0"/>
              </a:rPr>
              <a:t> </a:t>
            </a:r>
            <a:r>
              <a:rPr lang="hr-HR" sz="1500" dirty="0">
                <a:latin typeface="Monaco" charset="0"/>
                <a:ea typeface="Monaco" charset="0"/>
                <a:cs typeface="Monaco" charset="0"/>
              </a:rPr>
              <a:t>0.2393991 1.596010e-02  </a:t>
            </a:r>
            <a:r>
              <a:rPr lang="hr-HR" sz="1500" dirty="0" smtClean="0">
                <a:latin typeface="Monaco" charset="0"/>
                <a:ea typeface="Monaco" charset="0"/>
                <a:cs typeface="Monaco" charset="0"/>
              </a:rPr>
              <a:t>0.81347001</a:t>
            </a:r>
            <a:endParaRPr lang="is-IS" sz="1500" dirty="0">
              <a:latin typeface="Monaco" charset="0"/>
              <a:ea typeface="Monaco" charset="0"/>
              <a:cs typeface="Monaco" charset="0"/>
            </a:endParaRPr>
          </a:p>
          <a:p>
            <a:r>
              <a:rPr lang="is-IS" sz="1500" dirty="0">
                <a:latin typeface="Monaco" charset="0"/>
                <a:ea typeface="Monaco" charset="0"/>
                <a:cs typeface="Monaco" charset="0"/>
              </a:rPr>
              <a:t>3           4.7         3.2 4.848568 0.03947370 -0.14856834 </a:t>
            </a:r>
            <a:r>
              <a:rPr lang="is-IS" sz="1500" dirty="0" smtClean="0">
                <a:latin typeface="Monaco" charset="0"/>
                <a:ea typeface="Monaco" charset="0"/>
                <a:cs typeface="Monaco" charset="0"/>
              </a:rPr>
              <a:t>0.02738325 0.2400630 </a:t>
            </a:r>
            <a:r>
              <a:rPr lang="is-IS" sz="1500" dirty="0">
                <a:latin typeface="Monaco" charset="0"/>
                <a:ea typeface="Monaco" charset="0"/>
                <a:cs typeface="Monaco" charset="0"/>
              </a:rPr>
              <a:t>5.614273e-03 -</a:t>
            </a:r>
            <a:r>
              <a:rPr lang="is-IS" sz="1500" dirty="0" smtClean="0">
                <a:latin typeface="Monaco" charset="0"/>
                <a:ea typeface="Monaco" charset="0"/>
                <a:cs typeface="Monaco" charset="0"/>
              </a:rPr>
              <a:t>0.63152438</a:t>
            </a:r>
            <a:endParaRPr lang="is-IS" sz="1500" dirty="0">
              <a:latin typeface="Monaco" charset="0"/>
              <a:ea typeface="Monaco" charset="0"/>
              <a:cs typeface="Monaco" charset="0"/>
            </a:endParaRPr>
          </a:p>
          <a:p>
            <a:r>
              <a:rPr lang="is-IS" sz="1500" dirty="0">
                <a:latin typeface="Monaco" charset="0"/>
                <a:ea typeface="Monaco" charset="0"/>
                <a:cs typeface="Monaco" charset="0"/>
              </a:rPr>
              <a:t>4           4.6         3.1 4.779519 0.04480537 -0.17951937 </a:t>
            </a:r>
            <a:r>
              <a:rPr lang="is-IS" sz="1500" dirty="0" smtClean="0">
                <a:latin typeface="Monaco" charset="0"/>
                <a:ea typeface="Monaco" charset="0"/>
                <a:cs typeface="Monaco" charset="0"/>
              </a:rPr>
              <a:t>0.03528008 0.2395878 </a:t>
            </a:r>
            <a:r>
              <a:rPr lang="is-IS" sz="1500" dirty="0">
                <a:latin typeface="Monaco" charset="0"/>
                <a:ea typeface="Monaco" charset="0"/>
                <a:cs typeface="Monaco" charset="0"/>
              </a:rPr>
              <a:t>1.073468e-02 -</a:t>
            </a:r>
            <a:r>
              <a:rPr lang="is-IS" sz="1500" dirty="0" smtClean="0">
                <a:latin typeface="Monaco" charset="0"/>
                <a:ea typeface="Monaco" charset="0"/>
                <a:cs typeface="Monaco" charset="0"/>
              </a:rPr>
              <a:t>0.76620575</a:t>
            </a:r>
            <a:endParaRPr lang="is-IS" sz="1500" dirty="0">
              <a:latin typeface="Monaco" charset="0"/>
              <a:ea typeface="Monaco" charset="0"/>
              <a:cs typeface="Monaco" charset="0"/>
            </a:endParaRPr>
          </a:p>
          <a:p>
            <a:r>
              <a:rPr lang="is-IS" sz="1500" dirty="0">
                <a:latin typeface="Monaco" charset="0"/>
                <a:ea typeface="Monaco" charset="0"/>
                <a:cs typeface="Monaco" charset="0"/>
              </a:rPr>
              <a:t>5           5.0         3.6 5.124764 0.03710984 -0.12476423 </a:t>
            </a:r>
            <a:r>
              <a:rPr lang="is-IS" sz="1500" dirty="0" smtClean="0">
                <a:latin typeface="Monaco" charset="0"/>
                <a:ea typeface="Monaco" charset="0"/>
                <a:cs typeface="Monaco" charset="0"/>
              </a:rPr>
              <a:t>0.02420180 </a:t>
            </a:r>
            <a:r>
              <a:rPr lang="mr-IN" sz="1500" dirty="0" smtClean="0">
                <a:latin typeface="Monaco" charset="0"/>
                <a:ea typeface="Monaco" charset="0"/>
                <a:cs typeface="Monaco" charset="0"/>
              </a:rPr>
              <a:t>0.2403616 </a:t>
            </a:r>
            <a:r>
              <a:rPr lang="mr-IN" sz="1500" dirty="0">
                <a:latin typeface="Monaco" charset="0"/>
                <a:ea typeface="Monaco" charset="0"/>
                <a:cs typeface="Monaco" charset="0"/>
              </a:rPr>
              <a:t>3.476539e-03 -</a:t>
            </a:r>
            <a:r>
              <a:rPr lang="mr-IN" sz="1500" dirty="0" smtClean="0">
                <a:latin typeface="Monaco" charset="0"/>
                <a:ea typeface="Monaco" charset="0"/>
                <a:cs typeface="Monaco" charset="0"/>
              </a:rPr>
              <a:t>0.52947419</a:t>
            </a:r>
            <a:endParaRPr lang="is-IS" sz="1500" dirty="0">
              <a:latin typeface="Monaco" charset="0"/>
              <a:ea typeface="Monaco" charset="0"/>
              <a:cs typeface="Monaco" charset="0"/>
            </a:endParaRPr>
          </a:p>
          <a:p>
            <a:r>
              <a:rPr lang="is-IS" sz="1500" dirty="0">
                <a:latin typeface="Monaco" charset="0"/>
                <a:ea typeface="Monaco" charset="0"/>
                <a:cs typeface="Monaco" charset="0"/>
              </a:rPr>
              <a:t>6           5.4         3.9 5.331911 0.05420835  0.06808885 </a:t>
            </a:r>
            <a:r>
              <a:rPr lang="is-IS" sz="1500" dirty="0" smtClean="0">
                <a:latin typeface="Monaco" charset="0"/>
                <a:ea typeface="Monaco" charset="0"/>
                <a:cs typeface="Monaco" charset="0"/>
              </a:rPr>
              <a:t>0.05164186 </a:t>
            </a:r>
            <a:r>
              <a:rPr lang="is-IS" sz="1500" dirty="0">
                <a:latin typeface="Monaco" charset="0"/>
                <a:ea typeface="Monaco" charset="0"/>
                <a:cs typeface="Monaco" charset="0"/>
              </a:rPr>
              <a:t>0.2408507 2.339099e-03  0.29310589</a:t>
            </a:r>
          </a:p>
          <a:p>
            <a:endParaRPr lang="is-IS" sz="1500" dirty="0">
              <a:latin typeface="Monaco" charset="0"/>
              <a:ea typeface="Monaco" charset="0"/>
              <a:cs typeface="Monaco" charset="0"/>
            </a:endParaRPr>
          </a:p>
          <a:p>
            <a:pPr marL="285750" indent="-285750">
              <a:buFont typeface="Wingdings" charset="2"/>
              <a:buChar char="Ø"/>
            </a:pPr>
            <a:endParaRPr lang="is-IS" sz="1500" dirty="0" smtClean="0">
              <a:latin typeface="Monaco" charset="0"/>
              <a:ea typeface="Monaco" charset="0"/>
              <a:cs typeface="Monaco" charset="0"/>
            </a:endParaRPr>
          </a:p>
          <a:p>
            <a:pPr marL="285750" indent="-285750">
              <a:buFont typeface="Wingdings" charset="2"/>
              <a:buChar char="Ø"/>
            </a:pPr>
            <a:endParaRPr lang="is-IS" sz="1500" dirty="0">
              <a:latin typeface="Monaco" charset="0"/>
              <a:ea typeface="Monaco" charset="0"/>
              <a:cs typeface="Monaco" charset="0"/>
            </a:endParaRPr>
          </a:p>
        </p:txBody>
      </p:sp>
    </p:spTree>
    <p:extLst>
      <p:ext uri="{BB962C8B-B14F-4D97-AF65-F5344CB8AC3E}">
        <p14:creationId xmlns:p14="http://schemas.microsoft.com/office/powerpoint/2010/main" val="13286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 proposal</a:t>
            </a:r>
            <a:endParaRPr lang="en-US" dirty="0"/>
          </a:p>
        </p:txBody>
      </p:sp>
      <p:sp>
        <p:nvSpPr>
          <p:cNvPr id="3" name="Content Placeholder 2"/>
          <p:cNvSpPr>
            <a:spLocks noGrp="1"/>
          </p:cNvSpPr>
          <p:nvPr>
            <p:ph idx="1"/>
          </p:nvPr>
        </p:nvSpPr>
        <p:spPr/>
        <p:txBody>
          <a:bodyPr/>
          <a:lstStyle/>
          <a:p>
            <a:r>
              <a:rPr lang="en-US" dirty="0" smtClean="0"/>
              <a:t>Homework due 11/28 will be a proposal</a:t>
            </a:r>
          </a:p>
          <a:p>
            <a:pPr lvl="1"/>
            <a:r>
              <a:rPr lang="en-US" dirty="0" smtClean="0"/>
              <a:t>Identify your dataset and give 1-2 paragraphs of background</a:t>
            </a:r>
          </a:p>
          <a:p>
            <a:pPr lvl="2"/>
            <a:r>
              <a:rPr lang="en-US" b="1" dirty="0" smtClean="0"/>
              <a:t>IN YOUR OWN WORDS</a:t>
            </a:r>
          </a:p>
          <a:p>
            <a:pPr lvl="1"/>
            <a:r>
              <a:rPr lang="en-US" dirty="0" smtClean="0"/>
              <a:t>Pose four scientific questions</a:t>
            </a:r>
          </a:p>
          <a:p>
            <a:pPr lvl="1"/>
            <a:r>
              <a:rPr lang="en-US" dirty="0" smtClean="0"/>
              <a:t>Explain how you will solve each question</a:t>
            </a:r>
          </a:p>
          <a:p>
            <a:pPr lvl="2"/>
            <a:r>
              <a:rPr lang="en-US" dirty="0" smtClean="0"/>
              <a:t>What statistical procedure and why</a:t>
            </a:r>
          </a:p>
          <a:p>
            <a:pPr lvl="1"/>
            <a:r>
              <a:rPr lang="en-US" dirty="0" smtClean="0"/>
              <a:t>Indicate how you will visualize your data</a:t>
            </a:r>
          </a:p>
          <a:p>
            <a:pPr lvl="1"/>
            <a:endParaRPr lang="en-US" dirty="0" smtClean="0"/>
          </a:p>
          <a:p>
            <a:r>
              <a:rPr lang="en-US" dirty="0" smtClean="0"/>
              <a:t>Around 1 written page, single-spaced.</a:t>
            </a:r>
          </a:p>
        </p:txBody>
      </p:sp>
      <p:sp>
        <p:nvSpPr>
          <p:cNvPr id="5" name="Right Brace 4"/>
          <p:cNvSpPr/>
          <p:nvPr/>
        </p:nvSpPr>
        <p:spPr>
          <a:xfrm>
            <a:off x="6450227" y="3052119"/>
            <a:ext cx="345989" cy="159402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969210" y="3583459"/>
            <a:ext cx="4186469" cy="369332"/>
          </a:xfrm>
          <a:prstGeom prst="rect">
            <a:avLst/>
          </a:prstGeom>
          <a:noFill/>
        </p:spPr>
        <p:txBody>
          <a:bodyPr wrap="square" rtlCol="0">
            <a:spAutoFit/>
          </a:bodyPr>
          <a:lstStyle/>
          <a:p>
            <a:r>
              <a:rPr lang="en-US" smtClean="0"/>
              <a:t>3-4 sentences total per question</a:t>
            </a:r>
            <a:endParaRPr lang="en-US"/>
          </a:p>
        </p:txBody>
      </p:sp>
    </p:spTree>
    <p:extLst>
      <p:ext uri="{BB962C8B-B14F-4D97-AF65-F5344CB8AC3E}">
        <p14:creationId xmlns:p14="http://schemas.microsoft.com/office/powerpoint/2010/main" val="15626776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regression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5" y="3121455"/>
            <a:ext cx="4687329" cy="3124886"/>
          </a:xfrm>
          <a:prstGeom prst="rect">
            <a:avLst/>
          </a:prstGeom>
        </p:spPr>
      </p:pic>
      <p:sp>
        <p:nvSpPr>
          <p:cNvPr id="5" name="TextBox 4"/>
          <p:cNvSpPr txBox="1"/>
          <p:nvPr/>
        </p:nvSpPr>
        <p:spPr>
          <a:xfrm>
            <a:off x="963827" y="2060075"/>
            <a:ext cx="8180445" cy="646331"/>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p>
        </p:txBody>
      </p:sp>
    </p:spTree>
    <p:extLst>
      <p:ext uri="{BB962C8B-B14F-4D97-AF65-F5344CB8AC3E}">
        <p14:creationId xmlns:p14="http://schemas.microsoft.com/office/powerpoint/2010/main" val="8351345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482357"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smtClean="0">
                <a:solidFill>
                  <a:srgbClr val="0070C0"/>
                </a:solidFill>
                <a:latin typeface="Monaco" charset="0"/>
                <a:ea typeface="Monaco" charset="0"/>
                <a:cs typeface="Monaco" charset="0"/>
              </a:rPr>
              <a:t>	</a:t>
            </a:r>
            <a:r>
              <a:rPr lang="en-US" b="1" dirty="0" err="1" smtClean="0">
                <a:solidFill>
                  <a:srgbClr val="0070C0"/>
                </a:solidFill>
                <a:latin typeface="Monaco" charset="0"/>
                <a:ea typeface="Monaco" charset="0"/>
                <a:cs typeface="Monaco" charset="0"/>
              </a:rPr>
              <a:t>geom_text</a:t>
            </a:r>
            <a:r>
              <a:rPr lang="en-US" b="1" dirty="0" smtClean="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x</a:t>
            </a:r>
            <a:r>
              <a:rPr lang="mr-IN" b="1" dirty="0">
                <a:solidFill>
                  <a:srgbClr val="0070C0"/>
                </a:solidFill>
                <a:latin typeface="Monaco" charset="0"/>
                <a:ea typeface="Monaco" charset="0"/>
                <a:cs typeface="Monaco" charset="0"/>
              </a:rPr>
              <a:t> = 2.75,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 = 5.5, </a:t>
            </a:r>
            <a:r>
              <a:rPr lang="mr-IN" b="1" dirty="0" err="1">
                <a:solidFill>
                  <a:srgbClr val="0070C0"/>
                </a:solidFill>
                <a:latin typeface="Monaco" charset="0"/>
                <a:ea typeface="Monaco" charset="0"/>
                <a:cs typeface="Monaco" charset="0"/>
              </a:rPr>
              <a:t>label</a:t>
            </a:r>
            <a:r>
              <a:rPr lang="mr-IN" b="1" dirty="0">
                <a:solidFill>
                  <a:srgbClr val="0070C0"/>
                </a:solidFill>
                <a:latin typeface="Monaco" charset="0"/>
                <a:ea typeface="Monaco" charset="0"/>
                <a:cs typeface="Monaco" charset="0"/>
              </a:rPr>
              <a:t> = "</a:t>
            </a:r>
            <a:r>
              <a:rPr lang="mr-IN" b="1" dirty="0" err="1">
                <a:solidFill>
                  <a:srgbClr val="0070C0"/>
                </a:solidFill>
                <a:latin typeface="Monaco" charset="0"/>
                <a:ea typeface="Monaco" charset="0"/>
                <a:cs typeface="Monaco" charset="0"/>
              </a:rPr>
              <a:t>y</a:t>
            </a:r>
            <a:r>
              <a:rPr lang="mr-IN" b="1" dirty="0">
                <a:solidFill>
                  <a:srgbClr val="0070C0"/>
                </a:solidFill>
                <a:latin typeface="Monaco" charset="0"/>
                <a:ea typeface="Monaco" charset="0"/>
                <a:cs typeface="Monaco" charset="0"/>
              </a:rPr>
              <a:t>=2.639 + 0.69x",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414" y="3121728"/>
            <a:ext cx="4690872" cy="3127248"/>
          </a:xfrm>
          <a:prstGeom prst="rect">
            <a:avLst/>
          </a:prstGeom>
        </p:spPr>
      </p:pic>
    </p:spTree>
    <p:extLst>
      <p:ext uri="{BB962C8B-B14F-4D97-AF65-F5344CB8AC3E}">
        <p14:creationId xmlns:p14="http://schemas.microsoft.com/office/powerpoint/2010/main" val="3678026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regression</a:t>
            </a:r>
          </a:p>
        </p:txBody>
      </p:sp>
      <p:sp>
        <p:nvSpPr>
          <p:cNvPr id="4" name="TextBox 3"/>
          <p:cNvSpPr txBox="1"/>
          <p:nvPr/>
        </p:nvSpPr>
        <p:spPr>
          <a:xfrm>
            <a:off x="963827" y="2060075"/>
            <a:ext cx="10937610" cy="1200329"/>
          </a:xfrm>
          <a:prstGeom prst="rect">
            <a:avLst/>
          </a:prstGeom>
          <a:noFill/>
        </p:spPr>
        <p:txBody>
          <a:bodyPr wrap="none" rtlCol="0">
            <a:spAutoFit/>
          </a:bodyPr>
          <a:lstStyle/>
          <a:p>
            <a:r>
              <a:rPr lang="en-US" dirty="0" err="1">
                <a:latin typeface="Monaco" charset="0"/>
                <a:ea typeface="Monaco" charset="0"/>
                <a:cs typeface="Monaco" charset="0"/>
              </a:rPr>
              <a:t>ggplot</a:t>
            </a:r>
            <a:r>
              <a:rPr lang="en-US" dirty="0">
                <a:latin typeface="Monaco" charset="0"/>
                <a:ea typeface="Monaco" charset="0"/>
                <a:cs typeface="Monaco" charset="0"/>
              </a:rPr>
              <a:t>(</a:t>
            </a:r>
            <a:r>
              <a:rPr lang="en-US" dirty="0" err="1">
                <a:latin typeface="Monaco" charset="0"/>
                <a:ea typeface="Monaco" charset="0"/>
                <a:cs typeface="Monaco" charset="0"/>
              </a:rPr>
              <a:t>setosa</a:t>
            </a:r>
            <a:r>
              <a:rPr lang="en-US" dirty="0">
                <a:latin typeface="Monaco" charset="0"/>
                <a:ea typeface="Monaco" charset="0"/>
                <a:cs typeface="Monaco" charset="0"/>
              </a:rPr>
              <a:t>, </a:t>
            </a:r>
            <a:r>
              <a:rPr lang="en-US" dirty="0" err="1">
                <a:latin typeface="Monaco" charset="0"/>
                <a:ea typeface="Monaco" charset="0"/>
                <a:cs typeface="Monaco" charset="0"/>
              </a:rPr>
              <a:t>aes</a:t>
            </a:r>
            <a:r>
              <a:rPr lang="en-US" dirty="0">
                <a:latin typeface="Monaco" charset="0"/>
                <a:ea typeface="Monaco" charset="0"/>
                <a:cs typeface="Monaco" charset="0"/>
              </a:rPr>
              <a:t>(x = </a:t>
            </a:r>
            <a:r>
              <a:rPr lang="en-US" dirty="0" err="1">
                <a:latin typeface="Monaco" charset="0"/>
                <a:ea typeface="Monaco" charset="0"/>
                <a:cs typeface="Monaco" charset="0"/>
              </a:rPr>
              <a:t>Sepal.Width</a:t>
            </a:r>
            <a:r>
              <a:rPr lang="en-US" dirty="0">
                <a:latin typeface="Monaco" charset="0"/>
                <a:ea typeface="Monaco" charset="0"/>
                <a:cs typeface="Monaco" charset="0"/>
              </a:rPr>
              <a:t>, y =  </a:t>
            </a:r>
            <a:r>
              <a:rPr lang="en-US" dirty="0" err="1">
                <a:latin typeface="Monaco" charset="0"/>
                <a:ea typeface="Monaco" charset="0"/>
                <a:cs typeface="Monaco" charset="0"/>
              </a:rPr>
              <a:t>Sepal.Length</a:t>
            </a:r>
            <a:r>
              <a:rPr lang="en-US" dirty="0">
                <a:latin typeface="Monaco" charset="0"/>
                <a:ea typeface="Monaco" charset="0"/>
                <a:cs typeface="Monaco" charset="0"/>
              </a:rPr>
              <a:t>)) + </a:t>
            </a:r>
            <a:endParaRPr lang="en-US" dirty="0" smtClean="0">
              <a:latin typeface="Monaco" charset="0"/>
              <a:ea typeface="Monaco" charset="0"/>
              <a:cs typeface="Monaco" charset="0"/>
            </a:endParaRPr>
          </a:p>
          <a:p>
            <a:r>
              <a:rPr lang="en-US" dirty="0">
                <a:latin typeface="Monaco" charset="0"/>
                <a:ea typeface="Monaco" charset="0"/>
                <a:cs typeface="Monaco" charset="0"/>
              </a:rPr>
              <a:t>	</a:t>
            </a:r>
            <a:r>
              <a:rPr lang="en-US" dirty="0" err="1" smtClean="0">
                <a:latin typeface="Monaco" charset="0"/>
                <a:ea typeface="Monaco" charset="0"/>
                <a:cs typeface="Monaco" charset="0"/>
              </a:rPr>
              <a:t>geom_point</a:t>
            </a:r>
            <a:r>
              <a:rPr lang="en-US" dirty="0">
                <a:latin typeface="Monaco" charset="0"/>
                <a:ea typeface="Monaco" charset="0"/>
                <a:cs typeface="Monaco" charset="0"/>
              </a:rPr>
              <a:t>() + </a:t>
            </a:r>
            <a:r>
              <a:rPr lang="en-US" b="1" dirty="0" err="1">
                <a:solidFill>
                  <a:srgbClr val="C00000"/>
                </a:solidFill>
                <a:latin typeface="Monaco" charset="0"/>
                <a:ea typeface="Monaco" charset="0"/>
                <a:cs typeface="Monaco" charset="0"/>
              </a:rPr>
              <a:t>geom_smooth</a:t>
            </a:r>
            <a:r>
              <a:rPr lang="en-US" b="1" dirty="0">
                <a:solidFill>
                  <a:srgbClr val="C00000"/>
                </a:solidFill>
                <a:latin typeface="Monaco" charset="0"/>
                <a:ea typeface="Monaco" charset="0"/>
                <a:cs typeface="Monaco" charset="0"/>
              </a:rPr>
              <a:t>(method = "lm</a:t>
            </a:r>
            <a:r>
              <a:rPr lang="en-US" b="1" dirty="0" smtClean="0">
                <a:solidFill>
                  <a:srgbClr val="C00000"/>
                </a:solidFill>
                <a:latin typeface="Monaco" charset="0"/>
                <a:ea typeface="Monaco" charset="0"/>
                <a:cs typeface="Monaco" charset="0"/>
              </a:rPr>
              <a:t>") </a:t>
            </a:r>
            <a:r>
              <a:rPr lang="en-US" b="1" dirty="0" smtClean="0">
                <a:latin typeface="Monaco" charset="0"/>
                <a:ea typeface="Monaco" charset="0"/>
                <a:cs typeface="Monaco" charset="0"/>
              </a:rPr>
              <a:t>+</a:t>
            </a:r>
          </a:p>
          <a:p>
            <a:r>
              <a:rPr lang="en-US" b="1" dirty="0">
                <a:solidFill>
                  <a:srgbClr val="0070C0"/>
                </a:solidFill>
                <a:latin typeface="Monaco" charset="0"/>
                <a:ea typeface="Monaco" charset="0"/>
                <a:cs typeface="Monaco" charset="0"/>
              </a:rPr>
              <a:t> </a:t>
            </a:r>
            <a:r>
              <a:rPr lang="en-US" b="1" dirty="0" smtClean="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geom_text</a:t>
            </a:r>
            <a:r>
              <a:rPr lang="mr-IN" b="1" dirty="0" smtClean="0">
                <a:solidFill>
                  <a:srgbClr val="0070C0"/>
                </a:solidFill>
                <a:latin typeface="Monaco" charset="0"/>
                <a:ea typeface="Monaco" charset="0"/>
                <a:cs typeface="Monaco" charset="0"/>
              </a:rPr>
              <a:t>(</a:t>
            </a:r>
            <a:r>
              <a:rPr lang="mr-IN" b="1" dirty="0" err="1" smtClean="0">
                <a:solidFill>
                  <a:srgbClr val="0070C0"/>
                </a:solidFill>
                <a:latin typeface="Monaco" charset="0"/>
                <a:ea typeface="Monaco" charset="0"/>
                <a:cs typeface="Monaco" charset="0"/>
              </a:rPr>
              <a:t>x</a:t>
            </a:r>
            <a:r>
              <a:rPr lang="mr-IN" b="1" dirty="0" smtClean="0">
                <a:solidFill>
                  <a:srgbClr val="0070C0"/>
                </a:solidFill>
                <a:latin typeface="Monaco" charset="0"/>
                <a:ea typeface="Monaco" charset="0"/>
                <a:cs typeface="Monaco" charset="0"/>
              </a:rPr>
              <a:t>=2.75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y</a:t>
            </a:r>
            <a:r>
              <a:rPr lang="mr-IN" b="1" dirty="0" smtClean="0">
                <a:solidFill>
                  <a:srgbClr val="0070C0"/>
                </a:solidFill>
                <a:latin typeface="Monaco" charset="0"/>
                <a:ea typeface="Monaco" charset="0"/>
                <a:cs typeface="Monaco" charset="0"/>
              </a:rPr>
              <a:t>=5.5</a:t>
            </a:r>
            <a:r>
              <a:rPr lang="mr-IN" b="1" dirty="0">
                <a:solidFill>
                  <a:srgbClr val="0070C0"/>
                </a:solidFill>
                <a:latin typeface="Monaco" charset="0"/>
                <a:ea typeface="Monaco" charset="0"/>
                <a:cs typeface="Monaco" charset="0"/>
              </a:rPr>
              <a:t>, </a:t>
            </a:r>
            <a:r>
              <a:rPr lang="mr-IN" b="1" dirty="0" err="1" smtClean="0">
                <a:solidFill>
                  <a:srgbClr val="0070C0"/>
                </a:solidFill>
                <a:latin typeface="Monaco" charset="0"/>
                <a:ea typeface="Monaco" charset="0"/>
                <a:cs typeface="Monaco" charset="0"/>
              </a:rPr>
              <a:t>label</a:t>
            </a:r>
            <a:r>
              <a:rPr lang="mr-IN" b="1" dirty="0" smtClean="0">
                <a:solidFill>
                  <a:srgbClr val="0070C0"/>
                </a:solidFill>
                <a:latin typeface="Monaco" charset="0"/>
                <a:ea typeface="Monaco" charset="0"/>
                <a:cs typeface="Monaco" charset="0"/>
              </a:rPr>
              <a:t>="</a:t>
            </a:r>
            <a:r>
              <a:rPr lang="mr-IN" b="1" dirty="0">
                <a:solidFill>
                  <a:srgbClr val="0070C0"/>
                </a:solidFill>
                <a:latin typeface="Monaco" charset="0"/>
                <a:ea typeface="Monaco" charset="0"/>
                <a:cs typeface="Monaco" charset="0"/>
              </a:rPr>
              <a:t>r^2 == 0.585", </a:t>
            </a:r>
            <a:r>
              <a:rPr lang="mr-IN" b="1" dirty="0" err="1" smtClean="0">
                <a:solidFill>
                  <a:srgbClr val="0070C0"/>
                </a:solidFill>
                <a:latin typeface="Monaco" charset="0"/>
                <a:ea typeface="Monaco" charset="0"/>
                <a:cs typeface="Monaco" charset="0"/>
              </a:rPr>
              <a:t>parse</a:t>
            </a:r>
            <a:r>
              <a:rPr lang="mr-IN" b="1" dirty="0" smtClean="0">
                <a:solidFill>
                  <a:srgbClr val="0070C0"/>
                </a:solidFill>
                <a:latin typeface="Monaco" charset="0"/>
                <a:ea typeface="Monaco" charset="0"/>
                <a:cs typeface="Monaco" charset="0"/>
              </a:rPr>
              <a:t>=TRUE, </a:t>
            </a:r>
            <a:r>
              <a:rPr lang="mr-IN" b="1" dirty="0" err="1">
                <a:solidFill>
                  <a:srgbClr val="0070C0"/>
                </a:solidFill>
                <a:latin typeface="Monaco" charset="0"/>
                <a:ea typeface="Monaco" charset="0"/>
                <a:cs typeface="Monaco" charset="0"/>
              </a:rPr>
              <a:t>color</a:t>
            </a:r>
            <a:r>
              <a:rPr lang="mr-IN" b="1" dirty="0">
                <a:solidFill>
                  <a:srgbClr val="0070C0"/>
                </a:solidFill>
                <a:latin typeface="Monaco" charset="0"/>
                <a:ea typeface="Monaco" charset="0"/>
                <a:cs typeface="Monaco" charset="0"/>
              </a:rPr>
              <a:t>="</a:t>
            </a:r>
            <a:r>
              <a:rPr lang="mr-IN" b="1" dirty="0" err="1">
                <a:solidFill>
                  <a:srgbClr val="0070C0"/>
                </a:solidFill>
                <a:latin typeface="Monaco" charset="0"/>
                <a:ea typeface="Monaco" charset="0"/>
                <a:cs typeface="Monaco" charset="0"/>
              </a:rPr>
              <a:t>red</a:t>
            </a:r>
            <a:r>
              <a:rPr lang="mr-IN" b="1" dirty="0">
                <a:solidFill>
                  <a:srgbClr val="0070C0"/>
                </a:solidFill>
                <a:latin typeface="Monaco" charset="0"/>
                <a:ea typeface="Monaco" charset="0"/>
                <a:cs typeface="Monaco" charset="0"/>
              </a:rPr>
              <a:t>")</a:t>
            </a:r>
          </a:p>
          <a:p>
            <a:endParaRPr lang="en-US" b="1" dirty="0">
              <a:solidFill>
                <a:srgbClr val="C00000"/>
              </a:solidFill>
              <a:latin typeface="Monaco" charset="0"/>
              <a:ea typeface="Monaco" charset="0"/>
              <a:cs typeface="Monac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192" y="3118104"/>
            <a:ext cx="4690872" cy="3127248"/>
          </a:xfrm>
          <a:prstGeom prst="rect">
            <a:avLst/>
          </a:prstGeom>
        </p:spPr>
      </p:pic>
    </p:spTree>
    <p:extLst>
      <p:ext uri="{BB962C8B-B14F-4D97-AF65-F5344CB8AC3E}">
        <p14:creationId xmlns:p14="http://schemas.microsoft.com/office/powerpoint/2010/main" val="1351980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model: Predicting responses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is sepal length for a sepal width of 2.6?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075" y="1845734"/>
            <a:ext cx="3813435" cy="2542290"/>
          </a:xfrm>
          <a:prstGeom prst="rect">
            <a:avLst/>
          </a:prstGeom>
        </p:spPr>
      </p:pic>
      <p:cxnSp>
        <p:nvCxnSpPr>
          <p:cNvPr id="7" name="Straight Connector 6"/>
          <p:cNvCxnSpPr/>
          <p:nvPr/>
        </p:nvCxnSpPr>
        <p:spPr>
          <a:xfrm flipV="1">
            <a:off x="9094572" y="3523784"/>
            <a:ext cx="0" cy="578661"/>
          </a:xfrm>
          <a:prstGeom prst="line">
            <a:avLst/>
          </a:prstGeom>
          <a:ln w="38100">
            <a:solidFill>
              <a:srgbClr val="C03E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97280" y="4176587"/>
            <a:ext cx="11075468" cy="3077766"/>
          </a:xfrm>
          <a:prstGeom prst="rect">
            <a:avLst/>
          </a:prstGeom>
          <a:noFill/>
        </p:spPr>
        <p:txBody>
          <a:bodyPr wrap="none" rtlCol="0">
            <a:spAutoFit/>
          </a:bodyPr>
          <a:lstStyle/>
          <a:p>
            <a:r>
              <a:rPr lang="en-US" dirty="0" smtClean="0">
                <a:latin typeface="Monaco" charset="0"/>
                <a:ea typeface="Monaco" charset="0"/>
                <a:cs typeface="Monaco" charset="0"/>
              </a:rPr>
              <a:t>&gt; model &lt;- lm(</a:t>
            </a:r>
            <a:r>
              <a:rPr lang="en-US" dirty="0" err="1" smtClean="0">
                <a:latin typeface="Monaco" charset="0"/>
                <a:ea typeface="Monaco" charset="0"/>
                <a:cs typeface="Monaco" charset="0"/>
              </a:rPr>
              <a:t>Sepal.Length</a:t>
            </a:r>
            <a:r>
              <a:rPr lang="en-US" dirty="0" smtClean="0">
                <a:latin typeface="Monaco" charset="0"/>
                <a:ea typeface="Monaco" charset="0"/>
                <a:cs typeface="Monaco" charset="0"/>
              </a:rPr>
              <a:t> </a:t>
            </a:r>
            <a:r>
              <a:rPr lang="en-US" dirty="0">
                <a:latin typeface="Monaco" charset="0"/>
                <a:ea typeface="Monaco" charset="0"/>
                <a:cs typeface="Monaco" charset="0"/>
              </a:rPr>
              <a:t>~ </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data = </a:t>
            </a:r>
            <a:r>
              <a:rPr lang="en-US" dirty="0" err="1" smtClean="0">
                <a:latin typeface="Monaco" charset="0"/>
                <a:ea typeface="Monaco" charset="0"/>
                <a:cs typeface="Monaco" charset="0"/>
              </a:rPr>
              <a:t>setosa</a:t>
            </a:r>
            <a:r>
              <a:rPr lang="en-US" dirty="0" smtClean="0">
                <a:latin typeface="Monaco" charset="0"/>
                <a:ea typeface="Monaco" charset="0"/>
                <a:cs typeface="Monaco" charset="0"/>
              </a:rPr>
              <a:t>)</a:t>
            </a:r>
          </a:p>
          <a:p>
            <a:endParaRPr lang="en-US" dirty="0">
              <a:latin typeface="Monaco" charset="0"/>
              <a:ea typeface="Monaco" charset="0"/>
              <a:cs typeface="Monaco" charset="0"/>
            </a:endParaRPr>
          </a:p>
          <a:p>
            <a:r>
              <a:rPr lang="en-US" dirty="0" smtClean="0">
                <a:latin typeface="Monaco" charset="0"/>
                <a:ea typeface="Monaco" charset="0"/>
                <a:cs typeface="Monaco" charset="0"/>
              </a:rPr>
              <a:t>&gt;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 &lt;-</a:t>
            </a:r>
            <a:r>
              <a:rPr lang="en-US" dirty="0" err="1" smtClean="0">
                <a:latin typeface="Monaco" charset="0"/>
                <a:ea typeface="Monaco" charset="0"/>
                <a:cs typeface="Monaco" charset="0"/>
              </a:rPr>
              <a:t>tibble</a:t>
            </a:r>
            <a:r>
              <a:rPr lang="en-US" dirty="0" smtClean="0">
                <a:latin typeface="Monaco" charset="0"/>
                <a:ea typeface="Monaco" charset="0"/>
                <a:cs typeface="Monaco" charset="0"/>
              </a:rPr>
              <a:t>(</a:t>
            </a:r>
            <a:r>
              <a:rPr lang="en-US" dirty="0" err="1" smtClean="0">
                <a:latin typeface="Monaco" charset="0"/>
                <a:ea typeface="Monaco" charset="0"/>
                <a:cs typeface="Monaco" charset="0"/>
              </a:rPr>
              <a:t>Sepal.Width</a:t>
            </a:r>
            <a:r>
              <a:rPr lang="en-US" dirty="0" smtClean="0">
                <a:latin typeface="Monaco" charset="0"/>
                <a:ea typeface="Monaco" charset="0"/>
                <a:cs typeface="Monaco" charset="0"/>
              </a:rPr>
              <a:t> = 2.6) ## Same column name as model's predictor</a:t>
            </a:r>
          </a:p>
          <a:p>
            <a:endParaRPr lang="en-US" dirty="0">
              <a:latin typeface="Monaco" charset="0"/>
              <a:ea typeface="Monaco" charset="0"/>
              <a:cs typeface="Monaco" charset="0"/>
            </a:endParaRPr>
          </a:p>
          <a:p>
            <a:r>
              <a:rPr lang="en-US" b="1" dirty="0" smtClean="0">
                <a:latin typeface="Monaco" charset="0"/>
                <a:ea typeface="Monaco" charset="0"/>
                <a:cs typeface="Monaco" charset="0"/>
              </a:rPr>
              <a:t>&gt; predict(model, </a:t>
            </a:r>
            <a:r>
              <a:rPr lang="en-US" b="1" dirty="0" err="1" smtClean="0">
                <a:latin typeface="Monaco" charset="0"/>
                <a:ea typeface="Monaco" charset="0"/>
                <a:cs typeface="Monaco" charset="0"/>
              </a:rPr>
              <a:t>new.data</a:t>
            </a:r>
            <a:r>
              <a:rPr lang="en-US" b="1" dirty="0" smtClean="0">
                <a:latin typeface="Monaco" charset="0"/>
                <a:ea typeface="Monaco" charset="0"/>
                <a:cs typeface="Monaco" charset="0"/>
              </a:rPr>
              <a:t>)</a:t>
            </a:r>
          </a:p>
          <a:p>
            <a:r>
              <a:rPr lang="is-IS" dirty="0"/>
              <a:t> </a:t>
            </a:r>
            <a:r>
              <a:rPr lang="is-IS" b="1" dirty="0">
                <a:latin typeface="Monaco" charset="0"/>
                <a:ea typeface="Monaco" charset="0"/>
                <a:cs typeface="Monaco" charset="0"/>
              </a:rPr>
              <a:t>      1 </a:t>
            </a:r>
          </a:p>
          <a:p>
            <a:r>
              <a:rPr lang="is-IS" b="1" dirty="0" smtClean="0">
                <a:latin typeface="Monaco" charset="0"/>
                <a:ea typeface="Monaco" charset="0"/>
                <a:cs typeface="Monaco" charset="0"/>
              </a:rPr>
              <a:t>4.434275</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1647011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3" name="Content Placeholder 2"/>
          <p:cNvSpPr>
            <a:spLocks noGrp="1"/>
          </p:cNvSpPr>
          <p:nvPr>
            <p:ph idx="1"/>
          </p:nvPr>
        </p:nvSpPr>
        <p:spPr/>
        <p:txBody>
          <a:bodyPr>
            <a:normAutofit/>
          </a:bodyPr>
          <a:lstStyle/>
          <a:p>
            <a:r>
              <a:rPr lang="en-US" dirty="0" smtClean="0"/>
              <a:t>Confidence interval</a:t>
            </a:r>
          </a:p>
          <a:p>
            <a:pPr lvl="1"/>
            <a:r>
              <a:rPr lang="en-US" dirty="0"/>
              <a:t>Range that is likely to contain </a:t>
            </a:r>
            <a:r>
              <a:rPr lang="en-US" b="1" dirty="0"/>
              <a:t>the mean </a:t>
            </a:r>
            <a:r>
              <a:rPr lang="en-US" b="1" dirty="0" smtClean="0"/>
              <a:t>response</a:t>
            </a:r>
            <a:endParaRPr lang="en-US" dirty="0"/>
          </a:p>
          <a:p>
            <a:endParaRPr lang="en-US" dirty="0" smtClean="0"/>
          </a:p>
          <a:p>
            <a:r>
              <a:rPr lang="en-US" dirty="0" smtClean="0"/>
              <a:t>Prediction interval</a:t>
            </a:r>
          </a:p>
          <a:p>
            <a:pPr lvl="1"/>
            <a:r>
              <a:rPr lang="en-US" dirty="0" smtClean="0"/>
              <a:t>Range that is likely to contain </a:t>
            </a:r>
            <a:r>
              <a:rPr lang="en-US" b="1" dirty="0"/>
              <a:t>the response value </a:t>
            </a:r>
            <a:r>
              <a:rPr lang="en-US" b="1" dirty="0" smtClean="0"/>
              <a:t>of a single new observation</a:t>
            </a:r>
          </a:p>
          <a:p>
            <a:pPr lvl="1"/>
            <a:r>
              <a:rPr lang="en-US" dirty="0" smtClean="0"/>
              <a:t>Wider than CI due to added uncertainty for predicting a single point</a:t>
            </a:r>
          </a:p>
        </p:txBody>
      </p:sp>
      <p:pic>
        <p:nvPicPr>
          <p:cNvPr id="4" name="Picture 3"/>
          <p:cNvPicPr>
            <a:picLocks noChangeAspect="1"/>
          </p:cNvPicPr>
          <p:nvPr/>
        </p:nvPicPr>
        <p:blipFill>
          <a:blip r:embed="rId2"/>
          <a:stretch>
            <a:fillRect/>
          </a:stretch>
        </p:blipFill>
        <p:spPr>
          <a:xfrm>
            <a:off x="6480261" y="4905316"/>
            <a:ext cx="5538745" cy="1072152"/>
          </a:xfrm>
          <a:prstGeom prst="rect">
            <a:avLst/>
          </a:prstGeom>
        </p:spPr>
      </p:pic>
      <p:pic>
        <p:nvPicPr>
          <p:cNvPr id="5" name="Picture 4"/>
          <p:cNvPicPr>
            <a:picLocks noChangeAspect="1"/>
          </p:cNvPicPr>
          <p:nvPr/>
        </p:nvPicPr>
        <p:blipFill>
          <a:blip r:embed="rId3"/>
          <a:stretch>
            <a:fillRect/>
          </a:stretch>
        </p:blipFill>
        <p:spPr>
          <a:xfrm>
            <a:off x="6644544" y="2743200"/>
            <a:ext cx="5077900" cy="976183"/>
          </a:xfrm>
          <a:prstGeom prst="rect">
            <a:avLst/>
          </a:prstGeom>
        </p:spPr>
      </p:pic>
    </p:spTree>
    <p:extLst>
      <p:ext uri="{BB962C8B-B14F-4D97-AF65-F5344CB8AC3E}">
        <p14:creationId xmlns:p14="http://schemas.microsoft.com/office/powerpoint/2010/main" val="10887589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with intervals</a:t>
            </a:r>
            <a:endParaRPr lang="en-US" dirty="0"/>
          </a:p>
        </p:txBody>
      </p:sp>
      <p:sp>
        <p:nvSpPr>
          <p:cNvPr id="4" name="TextBox 3"/>
          <p:cNvSpPr txBox="1"/>
          <p:nvPr/>
        </p:nvSpPr>
        <p:spPr>
          <a:xfrm>
            <a:off x="998426" y="1827080"/>
            <a:ext cx="9007594" cy="5293757"/>
          </a:xfrm>
          <a:prstGeom prst="rect">
            <a:avLst/>
          </a:prstGeom>
          <a:noFill/>
        </p:spPr>
        <p:txBody>
          <a:bodyPr wrap="none" rtlCol="0">
            <a:spAutoFit/>
          </a:bodyPr>
          <a:lstStyle/>
          <a:p>
            <a:r>
              <a:rPr lang="en-US" dirty="0" smtClean="0">
                <a:latin typeface="Monaco" charset="0"/>
                <a:ea typeface="Monaco" charset="0"/>
                <a:cs typeface="Monaco" charset="0"/>
              </a:rPr>
              <a:t>&gt; predict(model, </a:t>
            </a:r>
            <a:r>
              <a:rPr lang="en-US" dirty="0" err="1" smtClean="0">
                <a:latin typeface="Monaco" charset="0"/>
                <a:ea typeface="Monaco" charset="0"/>
                <a:cs typeface="Monaco" charset="0"/>
              </a:rPr>
              <a:t>new.data</a:t>
            </a:r>
            <a:r>
              <a:rPr lang="en-US" dirty="0" smtClean="0">
                <a:latin typeface="Monaco" charset="0"/>
                <a:ea typeface="Monaco" charset="0"/>
                <a:cs typeface="Monaco" charset="0"/>
              </a:rPr>
              <a:t>)</a:t>
            </a:r>
          </a:p>
          <a:p>
            <a:r>
              <a:rPr lang="is-IS" dirty="0">
                <a:latin typeface="Monaco" charset="0"/>
                <a:ea typeface="Monaco" charset="0"/>
                <a:cs typeface="Monaco" charset="0"/>
              </a:rPr>
              <a:t>       1 </a:t>
            </a:r>
          </a:p>
          <a:p>
            <a:r>
              <a:rPr lang="is-IS" dirty="0" smtClean="0">
                <a:latin typeface="Monaco" charset="0"/>
                <a:ea typeface="Monaco" charset="0"/>
                <a:cs typeface="Monaco" charset="0"/>
              </a:rPr>
              <a:t>4.434275</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 new.data, interval = "confidence")</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1 4.434275 4.269957 </a:t>
            </a:r>
            <a:r>
              <a:rPr lang="is-IS" dirty="0" smtClean="0">
                <a:latin typeface="Monaco" charset="0"/>
                <a:ea typeface="Monaco" charset="0"/>
                <a:cs typeface="Monaco" charset="0"/>
              </a:rPr>
              <a:t>4.598592</a:t>
            </a:r>
          </a:p>
          <a:p>
            <a:endParaRPr lang="is-IS" dirty="0">
              <a:latin typeface="Monaco" charset="0"/>
              <a:ea typeface="Monaco" charset="0"/>
              <a:cs typeface="Monaco" charset="0"/>
            </a:endParaRPr>
          </a:p>
          <a:p>
            <a:r>
              <a:rPr lang="is-IS" dirty="0">
                <a:latin typeface="Monaco" charset="0"/>
                <a:ea typeface="Monaco" charset="0"/>
                <a:cs typeface="Monaco" charset="0"/>
              </a:rPr>
              <a:t>&gt; predict(model, new.data, interval = "predict")</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1 4.434275 3.927287 4.941262</a:t>
            </a:r>
          </a:p>
          <a:p>
            <a:endParaRPr lang="is-IS" dirty="0">
              <a:latin typeface="Monaco" charset="0"/>
              <a:ea typeface="Monaco" charset="0"/>
              <a:cs typeface="Monaco" charset="0"/>
            </a:endParaRPr>
          </a:p>
          <a:p>
            <a:r>
              <a:rPr lang="is-IS" dirty="0" smtClean="0">
                <a:latin typeface="Monaco" charset="0"/>
                <a:ea typeface="Monaco" charset="0"/>
                <a:cs typeface="Monaco" charset="0"/>
              </a:rPr>
              <a:t>&gt; predict(model</a:t>
            </a:r>
            <a:r>
              <a:rPr lang="is-IS" dirty="0">
                <a:latin typeface="Monaco" charset="0"/>
                <a:ea typeface="Monaco" charset="0"/>
                <a:cs typeface="Monaco" charset="0"/>
              </a:rPr>
              <a:t>, new.data, interval = "confidence", level = 0.9)</a:t>
            </a:r>
          </a:p>
          <a:p>
            <a:r>
              <a:rPr lang="is-IS" dirty="0">
                <a:latin typeface="Monaco" charset="0"/>
                <a:ea typeface="Monaco" charset="0"/>
                <a:cs typeface="Monaco" charset="0"/>
              </a:rPr>
              <a:t>       fit      lwr      upr</a:t>
            </a:r>
          </a:p>
          <a:p>
            <a:r>
              <a:rPr lang="is-IS" dirty="0">
                <a:latin typeface="Monaco" charset="0"/>
                <a:ea typeface="Monaco" charset="0"/>
                <a:cs typeface="Monaco" charset="0"/>
              </a:rPr>
              <a:t>1 4.434275 4.297205 4.571344</a:t>
            </a:r>
          </a:p>
          <a:p>
            <a:endParaRPr lang="is-IS" b="1" dirty="0">
              <a:latin typeface="Monaco" charset="0"/>
              <a:ea typeface="Monaco" charset="0"/>
              <a:cs typeface="Monaco" charset="0"/>
            </a:endParaRPr>
          </a:p>
          <a:p>
            <a:endParaRPr lang="is-IS" b="1" dirty="0">
              <a:latin typeface="Monaco" charset="0"/>
              <a:ea typeface="Monaco" charset="0"/>
              <a:cs typeface="Monaco" charset="0"/>
            </a:endParaRPr>
          </a:p>
          <a:p>
            <a:endParaRPr lang="en-US" sz="1600" b="1" dirty="0"/>
          </a:p>
          <a:p>
            <a:endParaRPr lang="en-US" sz="1600" dirty="0"/>
          </a:p>
        </p:txBody>
      </p:sp>
    </p:spTree>
    <p:extLst>
      <p:ext uri="{BB962C8B-B14F-4D97-AF65-F5344CB8AC3E}">
        <p14:creationId xmlns:p14="http://schemas.microsoft.com/office/powerpoint/2010/main" val="103190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of linear models</a:t>
            </a:r>
            <a:endParaRPr lang="en-US" dirty="0"/>
          </a:p>
        </p:txBody>
      </p:sp>
      <p:sp>
        <p:nvSpPr>
          <p:cNvPr id="3" name="Content Placeholder 2"/>
          <p:cNvSpPr>
            <a:spLocks noGrp="1"/>
          </p:cNvSpPr>
          <p:nvPr>
            <p:ph idx="1"/>
          </p:nvPr>
        </p:nvSpPr>
        <p:spPr/>
        <p:txBody>
          <a:bodyPr/>
          <a:lstStyle/>
          <a:p>
            <a:r>
              <a:rPr lang="en-US" dirty="0"/>
              <a:t>Residuals are normally </a:t>
            </a:r>
            <a:r>
              <a:rPr lang="en-US" dirty="0" smtClean="0"/>
              <a:t>distributed</a:t>
            </a:r>
            <a:endParaRPr lang="en-US" dirty="0"/>
          </a:p>
          <a:p>
            <a:r>
              <a:rPr lang="en-US" dirty="0"/>
              <a:t>The variance </a:t>
            </a:r>
            <a:r>
              <a:rPr lang="en-US" dirty="0" smtClean="0"/>
              <a:t>is the same for all predictors*</a:t>
            </a:r>
            <a:endParaRPr lang="en-US" dirty="0"/>
          </a:p>
          <a:p>
            <a:r>
              <a:rPr lang="en-US" dirty="0"/>
              <a:t>Predictors are independent of each </a:t>
            </a:r>
            <a:r>
              <a:rPr lang="en-US" dirty="0" smtClean="0"/>
              <a:t>other*</a:t>
            </a:r>
            <a:endParaRPr lang="en-US" dirty="0"/>
          </a:p>
          <a:p>
            <a:r>
              <a:rPr lang="en-US" dirty="0" smtClean="0"/>
              <a:t>The relationship between response and any numeric predictors is linear*</a:t>
            </a:r>
            <a:endParaRPr lang="en-US" dirty="0"/>
          </a:p>
          <a:p>
            <a:endParaRPr lang="en-US" dirty="0"/>
          </a:p>
        </p:txBody>
      </p:sp>
    </p:spTree>
    <p:extLst>
      <p:ext uri="{BB962C8B-B14F-4D97-AF65-F5344CB8AC3E}">
        <p14:creationId xmlns:p14="http://schemas.microsoft.com/office/powerpoint/2010/main" val="9744669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of residuals</a:t>
            </a:r>
            <a:endParaRPr lang="en-US" dirty="0"/>
          </a:p>
        </p:txBody>
      </p:sp>
      <p:sp>
        <p:nvSpPr>
          <p:cNvPr id="4" name="TextBox 3"/>
          <p:cNvSpPr txBox="1"/>
          <p:nvPr/>
        </p:nvSpPr>
        <p:spPr>
          <a:xfrm>
            <a:off x="543697" y="2224216"/>
            <a:ext cx="12084909" cy="923330"/>
          </a:xfrm>
          <a:prstGeom prst="rect">
            <a:avLst/>
          </a:prstGeom>
          <a:noFill/>
        </p:spPr>
        <p:txBody>
          <a:bodyPr wrap="square" rtlCol="0">
            <a:spAutoFit/>
          </a:bodyPr>
          <a:lstStyle/>
          <a:p>
            <a:r>
              <a:rPr lang="is-IS" dirty="0" smtClean="0">
                <a:latin typeface="Monaco" charset="0"/>
                <a:ea typeface="Monaco" charset="0"/>
                <a:cs typeface="Monaco" charset="0"/>
              </a:rPr>
              <a:t>&gt; augmented &lt;- augment(model)</a:t>
            </a:r>
            <a:endParaRPr lang="is-IS" dirty="0">
              <a:latin typeface="Monaco" charset="0"/>
              <a:ea typeface="Monaco" charset="0"/>
              <a:cs typeface="Monaco" charset="0"/>
            </a:endParaRPr>
          </a:p>
          <a:p>
            <a:r>
              <a:rPr lang="is-IS" dirty="0" smtClean="0">
                <a:latin typeface="Monaco" charset="0"/>
                <a:ea typeface="Monaco" charset="0"/>
                <a:cs typeface="Monaco" charset="0"/>
              </a:rPr>
              <a:t>&gt; </a:t>
            </a:r>
            <a:r>
              <a:rPr lang="is-IS" dirty="0">
                <a:latin typeface="Monaco" charset="0"/>
                <a:ea typeface="Monaco" charset="0"/>
                <a:cs typeface="Monaco" charset="0"/>
              </a:rPr>
              <a:t>qqnorm(augmented$.resid)</a:t>
            </a:r>
          </a:p>
          <a:p>
            <a:r>
              <a:rPr lang="is-IS" dirty="0">
                <a:latin typeface="Monaco" charset="0"/>
                <a:ea typeface="Monaco" charset="0"/>
                <a:cs typeface="Monaco" charset="0"/>
              </a:rPr>
              <a:t>&gt; qqline(augmented$.resid)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719" y="1880286"/>
            <a:ext cx="4304269" cy="4304269"/>
          </a:xfrm>
          <a:prstGeom prst="rect">
            <a:avLst/>
          </a:prstGeom>
        </p:spPr>
      </p:pic>
    </p:spTree>
    <p:extLst>
      <p:ext uri="{BB962C8B-B14F-4D97-AF65-F5344CB8AC3E}">
        <p14:creationId xmlns:p14="http://schemas.microsoft.com/office/powerpoint/2010/main" val="11919247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regression assumptions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Plot response and predictor against each other to ensure linearity</a:t>
            </a:r>
          </a:p>
          <a:p>
            <a:pPr marL="806958" lvl="1" indent="-514350"/>
            <a:r>
              <a:rPr lang="en-US" b="1" dirty="0" smtClean="0"/>
              <a:t>Critically important</a:t>
            </a:r>
          </a:p>
          <a:p>
            <a:pPr marL="514350" indent="-514350">
              <a:buFont typeface="+mj-lt"/>
              <a:buAutoNum type="arabicPeriod"/>
            </a:pPr>
            <a:r>
              <a:rPr lang="en-US" dirty="0" smtClean="0"/>
              <a:t>Plot the residuals to ensure normality</a:t>
            </a:r>
          </a:p>
          <a:p>
            <a:pPr marL="806958" lvl="1" indent="-514350"/>
            <a:r>
              <a:rPr lang="en-US" dirty="0" smtClean="0"/>
              <a:t>Important, usually overlooked</a:t>
            </a:r>
          </a:p>
          <a:p>
            <a:pPr marL="806958" lvl="1" indent="-514350"/>
            <a:r>
              <a:rPr lang="en-US" dirty="0" smtClean="0"/>
              <a:t>Most times we are robust to departures</a:t>
            </a:r>
          </a:p>
        </p:txBody>
      </p:sp>
    </p:spTree>
    <p:extLst>
      <p:ext uri="{BB962C8B-B14F-4D97-AF65-F5344CB8AC3E}">
        <p14:creationId xmlns:p14="http://schemas.microsoft.com/office/powerpoint/2010/main" val="1382395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94378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4499338"/>
              </p:ext>
            </p:extLst>
          </p:nvPr>
        </p:nvGraphicFramePr>
        <p:xfrm>
          <a:off x="1677729" y="1940011"/>
          <a:ext cx="9208573" cy="4228227"/>
        </p:xfrm>
        <a:graphic>
          <a:graphicData uri="http://schemas.openxmlformats.org/drawingml/2006/table">
            <a:tbl>
              <a:tblPr firstRow="1" bandRow="1">
                <a:tableStyleId>{5C22544A-7EE6-4342-B048-85BDC9FD1C3A}</a:tableStyleId>
              </a:tblPr>
              <a:tblGrid>
                <a:gridCol w="2306951"/>
                <a:gridCol w="6901622"/>
              </a:tblGrid>
              <a:tr h="420549">
                <a:tc>
                  <a:txBody>
                    <a:bodyPr/>
                    <a:lstStyle/>
                    <a:p>
                      <a:pPr algn="ctr"/>
                      <a:r>
                        <a:rPr lang="en-US" b="1" dirty="0" smtClean="0"/>
                        <a:t>Date</a:t>
                      </a:r>
                      <a:endParaRPr lang="en-US" b="1" dirty="0"/>
                    </a:p>
                  </a:txBody>
                  <a:tcPr/>
                </a:tc>
                <a:tc>
                  <a:txBody>
                    <a:bodyPr/>
                    <a:lstStyle/>
                    <a:p>
                      <a:pPr algn="ctr"/>
                      <a:r>
                        <a:rPr lang="en-US" dirty="0" smtClean="0"/>
                        <a:t>Topic</a:t>
                      </a:r>
                      <a:endParaRPr lang="en-US" dirty="0"/>
                    </a:p>
                  </a:txBody>
                  <a:tcPr/>
                </a:tc>
              </a:tr>
              <a:tr h="452514">
                <a:tc>
                  <a:txBody>
                    <a:bodyPr/>
                    <a:lstStyle/>
                    <a:p>
                      <a:r>
                        <a:rPr lang="en-US" dirty="0" smtClean="0"/>
                        <a:t>10/24</a:t>
                      </a:r>
                      <a:endParaRPr lang="en-US" dirty="0"/>
                    </a:p>
                  </a:txBody>
                  <a:tcPr/>
                </a:tc>
                <a:tc>
                  <a:txBody>
                    <a:bodyPr/>
                    <a:lstStyle/>
                    <a:p>
                      <a:r>
                        <a:rPr lang="en-US" dirty="0" smtClean="0"/>
                        <a:t>Linear modeling I</a:t>
                      </a:r>
                      <a:endParaRPr lang="en-US" dirty="0"/>
                    </a:p>
                  </a:txBody>
                  <a:tcPr/>
                </a:tc>
              </a:tr>
              <a:tr h="452514">
                <a:tc>
                  <a:txBody>
                    <a:bodyPr/>
                    <a:lstStyle/>
                    <a:p>
                      <a:r>
                        <a:rPr lang="en-US" dirty="0" smtClean="0"/>
                        <a:t>10/31</a:t>
                      </a:r>
                      <a:endParaRPr lang="en-US" dirty="0"/>
                    </a:p>
                  </a:txBody>
                  <a:tcPr/>
                </a:tc>
                <a:tc>
                  <a:txBody>
                    <a:bodyPr/>
                    <a:lstStyle/>
                    <a:p>
                      <a:r>
                        <a:rPr lang="en-US" dirty="0" smtClean="0"/>
                        <a:t>Linear modeling II and logistic regression</a:t>
                      </a:r>
                    </a:p>
                  </a:txBody>
                  <a:tcPr/>
                </a:tc>
              </a:tr>
              <a:tr h="452514">
                <a:tc>
                  <a:txBody>
                    <a:bodyPr/>
                    <a:lstStyle/>
                    <a:p>
                      <a:r>
                        <a:rPr lang="en-US" dirty="0" smtClean="0"/>
                        <a:t>11/7</a:t>
                      </a:r>
                      <a:endParaRPr lang="en-US" dirty="0"/>
                    </a:p>
                  </a:txBody>
                  <a:tcPr/>
                </a:tc>
                <a:tc>
                  <a:txBody>
                    <a:bodyPr/>
                    <a:lstStyle/>
                    <a:p>
                      <a:r>
                        <a:rPr lang="en-US" dirty="0" smtClean="0"/>
                        <a:t>Model</a:t>
                      </a:r>
                      <a:r>
                        <a:rPr lang="en-US" baseline="0" dirty="0" smtClean="0"/>
                        <a:t> selection and evaluation</a:t>
                      </a:r>
                      <a:endParaRPr lang="en-US" dirty="0"/>
                    </a:p>
                  </a:txBody>
                  <a:tcPr/>
                </a:tc>
              </a:tr>
              <a:tr h="452514">
                <a:tc>
                  <a:txBody>
                    <a:bodyPr/>
                    <a:lstStyle/>
                    <a:p>
                      <a:r>
                        <a:rPr lang="en-US" dirty="0" smtClean="0"/>
                        <a:t>11/14</a:t>
                      </a:r>
                      <a:endParaRPr lang="en-US" dirty="0"/>
                    </a:p>
                  </a:txBody>
                  <a:tcPr/>
                </a:tc>
                <a:tc>
                  <a:txBody>
                    <a:bodyPr/>
                    <a:lstStyle/>
                    <a:p>
                      <a:r>
                        <a:rPr lang="en-US" dirty="0" smtClean="0"/>
                        <a:t>Principal</a:t>
                      </a:r>
                      <a:r>
                        <a:rPr lang="en-US" baseline="0" dirty="0" smtClean="0"/>
                        <a:t> Components Analysis (PCA) and clustering</a:t>
                      </a:r>
                      <a:endParaRPr lang="en-US" dirty="0"/>
                    </a:p>
                  </a:txBody>
                  <a:tcPr/>
                </a:tc>
              </a:tr>
              <a:tr h="452514">
                <a:tc>
                  <a:txBody>
                    <a:bodyPr/>
                    <a:lstStyle/>
                    <a:p>
                      <a:r>
                        <a:rPr lang="en-US" dirty="0" smtClean="0"/>
                        <a:t>11/21</a:t>
                      </a:r>
                      <a:endParaRPr lang="en-US" dirty="0"/>
                    </a:p>
                  </a:txBody>
                  <a:tcPr/>
                </a:tc>
                <a:tc>
                  <a:txBody>
                    <a:bodyPr/>
                    <a:lstStyle/>
                    <a:p>
                      <a:r>
                        <a:rPr lang="en-US" dirty="0" smtClean="0"/>
                        <a:t>Thanksgiving</a:t>
                      </a:r>
                      <a:r>
                        <a:rPr lang="en-US" baseline="0" dirty="0" smtClean="0"/>
                        <a:t> break</a:t>
                      </a:r>
                      <a:endParaRPr lang="en-US" dirty="0"/>
                    </a:p>
                  </a:txBody>
                  <a:tcPr/>
                </a:tc>
              </a:tr>
              <a:tr h="452514">
                <a:tc>
                  <a:txBody>
                    <a:bodyPr/>
                    <a:lstStyle/>
                    <a:p>
                      <a:r>
                        <a:rPr lang="en-US" dirty="0" smtClean="0"/>
                        <a:t>11/28</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overflow</a:t>
                      </a:r>
                      <a:endParaRPr lang="en-US" dirty="0"/>
                    </a:p>
                  </a:txBody>
                  <a:tcPr/>
                </a:tc>
              </a:tr>
              <a:tr h="452514">
                <a:tc>
                  <a:txBody>
                    <a:bodyPr/>
                    <a:lstStyle/>
                    <a:p>
                      <a:r>
                        <a:rPr lang="en-US" dirty="0" smtClean="0"/>
                        <a:t>12/5</a:t>
                      </a:r>
                      <a:endParaRPr lang="en-US" dirty="0"/>
                    </a:p>
                  </a:txBody>
                  <a:tcPr/>
                </a:tc>
                <a:tc>
                  <a:txBody>
                    <a:bodyPr/>
                    <a:lstStyle/>
                    <a:p>
                      <a:r>
                        <a:rPr lang="en-US" dirty="0" smtClean="0"/>
                        <a:t>Advanced</a:t>
                      </a:r>
                      <a:r>
                        <a:rPr lang="en-US" baseline="0" dirty="0" smtClean="0"/>
                        <a:t> R </a:t>
                      </a:r>
                      <a:r>
                        <a:rPr lang="en-US" baseline="0" dirty="0" err="1" smtClean="0"/>
                        <a:t>grabbag</a:t>
                      </a:r>
                      <a:r>
                        <a:rPr lang="en-US" baseline="0" dirty="0" smtClean="0"/>
                        <a:t> and/or i</a:t>
                      </a:r>
                      <a:r>
                        <a:rPr lang="en-US" dirty="0" smtClean="0"/>
                        <a:t>n-class office hours for final project</a:t>
                      </a:r>
                    </a:p>
                    <a:p>
                      <a:r>
                        <a:rPr lang="en-US" b="1" dirty="0" smtClean="0"/>
                        <a:t>Email me for special topic requests.</a:t>
                      </a:r>
                      <a:endParaRPr lang="en-US" dirty="0"/>
                    </a:p>
                  </a:txBody>
                  <a:tcPr/>
                </a:tc>
              </a:tr>
              <a:tr h="452514">
                <a:tc>
                  <a:txBody>
                    <a:bodyPr/>
                    <a:lstStyle/>
                    <a:p>
                      <a:r>
                        <a:rPr lang="en-US" dirty="0" smtClean="0"/>
                        <a:t>12/12</a:t>
                      </a:r>
                      <a:endParaRPr lang="en-US" dirty="0"/>
                    </a:p>
                  </a:txBody>
                  <a:tcPr/>
                </a:tc>
                <a:tc>
                  <a:txBody>
                    <a:bodyPr/>
                    <a:lstStyle/>
                    <a:p>
                      <a:r>
                        <a:rPr lang="en-US" dirty="0" smtClean="0"/>
                        <a:t>Final project due </a:t>
                      </a:r>
                      <a:r>
                        <a:rPr lang="en-US" b="0" dirty="0" smtClean="0"/>
                        <a:t>(by</a:t>
                      </a:r>
                      <a:r>
                        <a:rPr lang="en-US" b="0" baseline="0" dirty="0" smtClean="0"/>
                        <a:t> 11:59 pm on 12/12)</a:t>
                      </a:r>
                      <a:endParaRPr lang="en-US" dirty="0"/>
                    </a:p>
                  </a:txBody>
                  <a:tcPr/>
                </a:tc>
              </a:tr>
            </a:tbl>
          </a:graphicData>
        </a:graphic>
      </p:graphicFrame>
      <p:cxnSp>
        <p:nvCxnSpPr>
          <p:cNvPr id="5" name="Straight Connector 4"/>
          <p:cNvCxnSpPr/>
          <p:nvPr/>
        </p:nvCxnSpPr>
        <p:spPr>
          <a:xfrm>
            <a:off x="1097280" y="5708822"/>
            <a:ext cx="105897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7970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a:xfrm>
            <a:off x="2276114" y="1858091"/>
            <a:ext cx="7700731" cy="563834"/>
          </a:xfrm>
        </p:spPr>
        <p:txBody>
          <a:bodyPr>
            <a:normAutofit fontScale="92500"/>
          </a:bodyPr>
          <a:lstStyle/>
          <a:p>
            <a:r>
              <a:rPr lang="en-US" dirty="0" smtClean="0">
                <a:solidFill>
                  <a:srgbClr val="C00000"/>
                </a:solidFill>
                <a:latin typeface="Monaco" charset="0"/>
                <a:ea typeface="Monaco" charset="0"/>
                <a:cs typeface="Monaco" charset="0"/>
              </a:rPr>
              <a:t>lm(Numeric </a:t>
            </a:r>
            <a:r>
              <a:rPr lang="en-US" dirty="0">
                <a:solidFill>
                  <a:srgbClr val="C00000"/>
                </a:solidFill>
                <a:latin typeface="Monaco" charset="0"/>
                <a:ea typeface="Monaco" charset="0"/>
                <a:cs typeface="Monaco" charset="0"/>
              </a:rPr>
              <a:t>response ~ </a:t>
            </a:r>
            <a:r>
              <a:rPr lang="en-US" dirty="0" smtClean="0">
                <a:solidFill>
                  <a:srgbClr val="C00000"/>
                </a:solidFill>
                <a:latin typeface="Monaco" charset="0"/>
                <a:ea typeface="Monaco" charset="0"/>
                <a:cs typeface="Monaco" charset="0"/>
              </a:rPr>
              <a:t>&lt;predictors&gt;) </a:t>
            </a:r>
            <a:endParaRPr lang="en-US" dirty="0">
              <a:solidFill>
                <a:srgbClr val="C00000"/>
              </a:solidFill>
              <a:latin typeface="Monaco" charset="0"/>
              <a:ea typeface="Monaco" charset="0"/>
              <a:cs typeface="Monaco" charset="0"/>
            </a:endParaRPr>
          </a:p>
          <a:p>
            <a:endParaRPr lang="en-US" dirty="0">
              <a:latin typeface="Monaco" charset="0"/>
              <a:ea typeface="Monaco" charset="0"/>
              <a:cs typeface="Monaco" charset="0"/>
            </a:endParaRPr>
          </a:p>
        </p:txBody>
      </p:sp>
    </p:spTree>
    <p:extLst>
      <p:ext uri="{BB962C8B-B14F-4D97-AF65-F5344CB8AC3E}">
        <p14:creationId xmlns:p14="http://schemas.microsoft.com/office/powerpoint/2010/main" val="468586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Single numeric predictor: Regression</a:t>
            </a:r>
          </a:p>
          <a:p>
            <a:r>
              <a:rPr lang="en-US" dirty="0" smtClean="0"/>
              <a:t>Single categorical predictor: ANOVA</a:t>
            </a:r>
          </a:p>
          <a:p>
            <a:r>
              <a:rPr lang="en-US" dirty="0" smtClean="0"/>
              <a:t>Multiple numeric predictors: multiple regression</a:t>
            </a:r>
          </a:p>
          <a:p>
            <a:r>
              <a:rPr lang="en-US" dirty="0" smtClean="0"/>
              <a:t>Multiple categorical predictors: </a:t>
            </a:r>
            <a:r>
              <a:rPr lang="en-US" i="1" dirty="0" smtClean="0"/>
              <a:t>n</a:t>
            </a:r>
            <a:r>
              <a:rPr lang="en-US" dirty="0" smtClean="0"/>
              <a:t>-way ANOVA</a:t>
            </a:r>
            <a:endParaRPr lang="en-US" i="1" dirty="0" smtClean="0"/>
          </a:p>
          <a:p>
            <a:r>
              <a:rPr lang="en-US" dirty="0" smtClean="0"/>
              <a:t>Single categorical and </a:t>
            </a:r>
            <a:r>
              <a:rPr lang="en-US" i="1" dirty="0" smtClean="0"/>
              <a:t>n</a:t>
            </a:r>
            <a:r>
              <a:rPr lang="en-US" dirty="0" smtClean="0"/>
              <a:t> numeric predictors</a:t>
            </a:r>
            <a:r>
              <a:rPr lang="en-US" dirty="0"/>
              <a:t>: </a:t>
            </a:r>
            <a:r>
              <a:rPr lang="en-US" dirty="0" smtClean="0"/>
              <a:t>ANCOVA</a:t>
            </a:r>
            <a:endParaRPr lang="en-US" dirty="0"/>
          </a:p>
          <a:p>
            <a:r>
              <a:rPr lang="en-US" dirty="0" smtClean="0"/>
              <a:t>Multiple categorical </a:t>
            </a:r>
            <a:r>
              <a:rPr lang="en-US" dirty="0"/>
              <a:t>and </a:t>
            </a:r>
            <a:r>
              <a:rPr lang="en-US" i="1" dirty="0"/>
              <a:t>n</a:t>
            </a:r>
            <a:r>
              <a:rPr lang="en-US" dirty="0"/>
              <a:t> numeric predictors: </a:t>
            </a:r>
            <a:r>
              <a:rPr lang="en-US" dirty="0" smtClean="0"/>
              <a:t>linear model</a:t>
            </a:r>
            <a:endParaRPr lang="en-US" dirty="0"/>
          </a:p>
          <a:p>
            <a:endParaRPr lang="en-US" dirty="0" smtClean="0"/>
          </a:p>
          <a:p>
            <a:endParaRPr lang="en-US" dirty="0"/>
          </a:p>
        </p:txBody>
      </p:sp>
      <p:sp>
        <p:nvSpPr>
          <p:cNvPr id="4" name="Rectangle 3"/>
          <p:cNvSpPr/>
          <p:nvPr/>
        </p:nvSpPr>
        <p:spPr>
          <a:xfrm>
            <a:off x="3642509" y="1845734"/>
            <a:ext cx="5285421" cy="369332"/>
          </a:xfrm>
          <a:prstGeom prst="rect">
            <a:avLst/>
          </a:prstGeom>
        </p:spPr>
        <p:txBody>
          <a:bodyPr wrap="none">
            <a:spAutoFit/>
          </a:bodyPr>
          <a:lstStyle/>
          <a:p>
            <a:r>
              <a:rPr lang="en-US" b="1" dirty="0" smtClean="0">
                <a:solidFill>
                  <a:srgbClr val="C00000"/>
                </a:solidFill>
                <a:latin typeface="Monaco" charset="0"/>
                <a:ea typeface="Monaco" charset="0"/>
                <a:cs typeface="Monaco" charset="0"/>
              </a:rPr>
              <a:t>lm(Numeric </a:t>
            </a:r>
            <a:r>
              <a:rPr lang="en-US" b="1" dirty="0">
                <a:solidFill>
                  <a:srgbClr val="C00000"/>
                </a:solidFill>
                <a:latin typeface="Monaco" charset="0"/>
                <a:ea typeface="Monaco" charset="0"/>
                <a:cs typeface="Monaco" charset="0"/>
              </a:rPr>
              <a:t>response ~ </a:t>
            </a:r>
            <a:r>
              <a:rPr lang="en-US" b="1" dirty="0" smtClean="0">
                <a:solidFill>
                  <a:srgbClr val="C00000"/>
                </a:solidFill>
                <a:latin typeface="Monaco" charset="0"/>
                <a:ea typeface="Monaco" charset="0"/>
                <a:cs typeface="Monaco" charset="0"/>
              </a:rPr>
              <a:t>&lt;predictors&gt;) </a:t>
            </a:r>
            <a:endParaRPr lang="en-US" b="1" dirty="0">
              <a:solidFill>
                <a:srgbClr val="C00000"/>
              </a:solidFill>
              <a:latin typeface="Monaco" charset="0"/>
              <a:ea typeface="Monaco" charset="0"/>
              <a:cs typeface="Monaco" charset="0"/>
            </a:endParaRPr>
          </a:p>
        </p:txBody>
      </p:sp>
    </p:spTree>
    <p:extLst>
      <p:ext uri="{BB962C8B-B14F-4D97-AF65-F5344CB8AC3E}">
        <p14:creationId xmlns:p14="http://schemas.microsoft.com/office/powerpoint/2010/main" val="9671572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meets linear modeling</a:t>
            </a:r>
            <a:endParaRPr lang="en-US" dirty="0"/>
          </a:p>
        </p:txBody>
      </p:sp>
      <p:sp>
        <p:nvSpPr>
          <p:cNvPr id="4" name="TextBox 3"/>
          <p:cNvSpPr txBox="1"/>
          <p:nvPr/>
        </p:nvSpPr>
        <p:spPr>
          <a:xfrm>
            <a:off x="321278" y="1841029"/>
            <a:ext cx="5881817" cy="1138773"/>
          </a:xfrm>
          <a:prstGeom prst="rect">
            <a:avLst/>
          </a:prstGeom>
          <a:noFill/>
        </p:spPr>
        <p:txBody>
          <a:bodyPr wrap="square" rtlCol="0">
            <a:spAutoFit/>
          </a:bodyPr>
          <a:lstStyle/>
          <a:p>
            <a:r>
              <a:rPr lang="en-US" sz="1400" b="1" dirty="0" smtClean="0">
                <a:latin typeface="Monaco" charset="0"/>
                <a:ea typeface="Monaco" charset="0"/>
                <a:cs typeface="Monaco" charset="0"/>
              </a:rPr>
              <a:t>&gt; summary(</a:t>
            </a:r>
            <a:r>
              <a:rPr lang="en-US" sz="1400" b="1" dirty="0" err="1" smtClean="0">
                <a:latin typeface="Monaco" charset="0"/>
                <a:ea typeface="Monaco" charset="0"/>
                <a:cs typeface="Monaco" charset="0"/>
              </a:rPr>
              <a:t>aov</a:t>
            </a:r>
            <a:r>
              <a:rPr lang="en-US" sz="1400" b="1" dirty="0" smtClean="0">
                <a:latin typeface="Monaco" charset="0"/>
                <a:ea typeface="Monaco" charset="0"/>
                <a:cs typeface="Monaco" charset="0"/>
              </a:rPr>
              <a:t>(calcium </a:t>
            </a:r>
            <a:r>
              <a:rPr lang="en-US" sz="1400" b="1" dirty="0">
                <a:latin typeface="Monaco" charset="0"/>
                <a:ea typeface="Monaco" charset="0"/>
                <a:cs typeface="Monaco" charset="0"/>
              </a:rPr>
              <a:t>~ group, data = </a:t>
            </a:r>
            <a:r>
              <a:rPr lang="en-US" sz="1400" b="1" dirty="0" err="1">
                <a:latin typeface="Monaco" charset="0"/>
                <a:ea typeface="Monaco" charset="0"/>
                <a:cs typeface="Monaco" charset="0"/>
              </a:rPr>
              <a:t>tidy.data</a:t>
            </a:r>
            <a:r>
              <a:rPr lang="en-US" sz="1400" b="1" dirty="0" smtClean="0">
                <a:latin typeface="Monaco" charset="0"/>
                <a:ea typeface="Monaco" charset="0"/>
                <a:cs typeface="Monaco" charset="0"/>
              </a:rPr>
              <a:t>))</a:t>
            </a:r>
          </a:p>
          <a:p>
            <a:r>
              <a:rPr lang="is-IS" sz="1400" dirty="0">
                <a:latin typeface="Monaco" charset="0"/>
                <a:ea typeface="Monaco" charset="0"/>
                <a:cs typeface="Monaco" charset="0"/>
              </a:rPr>
              <a:t>            Df Sum Sq Mean Sq F value   Pr(&gt;F)    </a:t>
            </a:r>
          </a:p>
          <a:p>
            <a:r>
              <a:rPr lang="is-IS" sz="1400" dirty="0">
                <a:latin typeface="Monaco" charset="0"/>
                <a:ea typeface="Monaco" charset="0"/>
                <a:cs typeface="Monaco" charset="0"/>
              </a:rPr>
              <a:t>group        2 944144  472072   14.36 0.000328 ***</a:t>
            </a:r>
          </a:p>
          <a:p>
            <a:r>
              <a:rPr lang="is-IS" sz="1400" dirty="0">
                <a:latin typeface="Monaco" charset="0"/>
                <a:ea typeface="Monaco" charset="0"/>
                <a:cs typeface="Monaco" charset="0"/>
              </a:rPr>
              <a:t>Residuals   15 493167   32878</a:t>
            </a:r>
            <a:r>
              <a:rPr lang="is-IS" sz="1200" dirty="0"/>
              <a:t>                     </a:t>
            </a:r>
          </a:p>
          <a:p>
            <a:endParaRPr lang="en-US" sz="1200" b="1" dirty="0">
              <a:latin typeface="Monaco" charset="0"/>
              <a:ea typeface="Monaco" charset="0"/>
              <a:cs typeface="Monaco" charset="0"/>
            </a:endParaRPr>
          </a:p>
        </p:txBody>
      </p:sp>
      <p:sp>
        <p:nvSpPr>
          <p:cNvPr id="5" name="TextBox 4"/>
          <p:cNvSpPr txBox="1"/>
          <p:nvPr/>
        </p:nvSpPr>
        <p:spPr>
          <a:xfrm>
            <a:off x="10178489" y="0"/>
            <a:ext cx="1954381" cy="2246769"/>
          </a:xfrm>
          <a:prstGeom prst="rect">
            <a:avLst/>
          </a:prstGeom>
          <a:noFill/>
        </p:spPr>
        <p:txBody>
          <a:bodyPr wrap="none" rtlCol="0">
            <a:spAutoFit/>
          </a:bodyPr>
          <a:lstStyle/>
          <a:p>
            <a:r>
              <a:rPr lang="is-IS" sz="1000" dirty="0">
                <a:latin typeface="Monaco" charset="0"/>
                <a:ea typeface="Monaco" charset="0"/>
                <a:cs typeface="Monaco" charset="0"/>
              </a:rPr>
              <a:t>          group calcium</a:t>
            </a:r>
          </a:p>
          <a:p>
            <a:r>
              <a:rPr lang="is-IS" sz="1000" dirty="0">
                <a:latin typeface="Monaco" charset="0"/>
                <a:ea typeface="Monaco" charset="0"/>
                <a:cs typeface="Monaco" charset="0"/>
              </a:rPr>
              <a:t> 1       normal    1200</a:t>
            </a:r>
          </a:p>
          <a:p>
            <a:r>
              <a:rPr lang="is-IS" sz="1000" dirty="0">
                <a:latin typeface="Monaco" charset="0"/>
                <a:ea typeface="Monaco" charset="0"/>
                <a:cs typeface="Monaco" charset="0"/>
              </a:rPr>
              <a:t> 2       normal    1000</a:t>
            </a:r>
          </a:p>
          <a:p>
            <a:r>
              <a:rPr lang="is-IS" sz="1000" dirty="0">
                <a:latin typeface="Monaco" charset="0"/>
                <a:ea typeface="Monaco" charset="0"/>
                <a:cs typeface="Monaco" charset="0"/>
              </a:rPr>
              <a:t> 3       normal     980</a:t>
            </a:r>
          </a:p>
          <a:p>
            <a:r>
              <a:rPr lang="is-IS" sz="1000" dirty="0">
                <a:latin typeface="Monaco" charset="0"/>
                <a:ea typeface="Monaco" charset="0"/>
                <a:cs typeface="Monaco" charset="0"/>
              </a:rPr>
              <a:t> 4       normal     900</a:t>
            </a:r>
          </a:p>
          <a:p>
            <a:r>
              <a:rPr lang="is-IS" sz="1000" dirty="0">
                <a:latin typeface="Monaco" charset="0"/>
                <a:ea typeface="Monaco" charset="0"/>
                <a:cs typeface="Monaco" charset="0"/>
              </a:rPr>
              <a:t> 5       normal     750</a:t>
            </a:r>
          </a:p>
          <a:p>
            <a:r>
              <a:rPr lang="is-IS" sz="1000" dirty="0">
                <a:latin typeface="Monaco" charset="0"/>
                <a:ea typeface="Monaco" charset="0"/>
                <a:cs typeface="Monaco" charset="0"/>
              </a:rPr>
              <a:t> 6       normal     800</a:t>
            </a:r>
          </a:p>
          <a:p>
            <a:r>
              <a:rPr lang="is-IS" sz="1000" dirty="0">
                <a:latin typeface="Monaco" charset="0"/>
                <a:ea typeface="Monaco" charset="0"/>
                <a:cs typeface="Monaco" charset="0"/>
              </a:rPr>
              <a:t> 7   osteopenia    1000</a:t>
            </a:r>
          </a:p>
          <a:p>
            <a:r>
              <a:rPr lang="is-IS" sz="1000" dirty="0">
                <a:latin typeface="Monaco" charset="0"/>
                <a:ea typeface="Monaco" charset="0"/>
                <a:cs typeface="Monaco" charset="0"/>
              </a:rPr>
              <a:t> 8   osteopenia    1100</a:t>
            </a:r>
          </a:p>
          <a:p>
            <a:r>
              <a:rPr lang="is-IS" sz="1000" dirty="0">
                <a:latin typeface="Monaco" charset="0"/>
                <a:ea typeface="Monaco" charset="0"/>
                <a:cs typeface="Monaco" charset="0"/>
              </a:rPr>
              <a:t> 9   osteopenia     700</a:t>
            </a:r>
          </a:p>
          <a:p>
            <a:r>
              <a:rPr lang="is-IS" sz="1000" dirty="0">
                <a:latin typeface="Monaco" charset="0"/>
                <a:ea typeface="Monaco" charset="0"/>
                <a:cs typeface="Monaco" charset="0"/>
              </a:rPr>
              <a:t>10   osteopenia     800</a:t>
            </a:r>
          </a:p>
          <a:p>
            <a:r>
              <a:rPr lang="is-IS" sz="1000" dirty="0">
                <a:latin typeface="Monaco" charset="0"/>
                <a:ea typeface="Monaco" charset="0"/>
                <a:cs typeface="Monaco" charset="0"/>
              </a:rPr>
              <a:t>11   osteopenia     500</a:t>
            </a:r>
          </a:p>
          <a:p>
            <a:r>
              <a:rPr lang="is-IS" sz="1000" dirty="0">
                <a:latin typeface="Monaco" charset="0"/>
                <a:ea typeface="Monaco" charset="0"/>
                <a:cs typeface="Monaco" charset="0"/>
              </a:rPr>
              <a:t>12   osteopenia     </a:t>
            </a:r>
            <a:r>
              <a:rPr lang="is-IS" sz="1000" dirty="0" smtClean="0">
                <a:latin typeface="Monaco" charset="0"/>
                <a:ea typeface="Monaco" charset="0"/>
                <a:cs typeface="Monaco" charset="0"/>
              </a:rPr>
              <a:t>700</a:t>
            </a:r>
          </a:p>
          <a:p>
            <a:r>
              <a:rPr lang="is-IS" sz="1000" dirty="0" smtClean="0">
                <a:latin typeface="Monaco" charset="0"/>
                <a:ea typeface="Monaco" charset="0"/>
                <a:cs typeface="Monaco" charset="0"/>
              </a:rPr>
              <a:t>...</a:t>
            </a:r>
            <a:endParaRPr lang="is-IS" sz="1000" dirty="0">
              <a:latin typeface="Monaco" charset="0"/>
              <a:ea typeface="Monaco" charset="0"/>
              <a:cs typeface="Monaco" charset="0"/>
            </a:endParaRPr>
          </a:p>
        </p:txBody>
      </p:sp>
      <p:sp>
        <p:nvSpPr>
          <p:cNvPr id="6" name="TextBox 5"/>
          <p:cNvSpPr txBox="1"/>
          <p:nvPr/>
        </p:nvSpPr>
        <p:spPr>
          <a:xfrm>
            <a:off x="284207" y="3201002"/>
            <a:ext cx="7784756" cy="2523768"/>
          </a:xfrm>
          <a:prstGeom prst="rect">
            <a:avLst/>
          </a:prstGeom>
          <a:noFill/>
        </p:spPr>
        <p:txBody>
          <a:bodyPr wrap="square" rtlCol="0">
            <a:spAutoFit/>
          </a:bodyPr>
          <a:lstStyle/>
          <a:p>
            <a:r>
              <a:rPr lang="is-IS" sz="1600" b="1" dirty="0">
                <a:latin typeface="Monaco" charset="0"/>
                <a:ea typeface="Monaco" charset="0"/>
                <a:cs typeface="Monaco" charset="0"/>
              </a:rPr>
              <a:t>&gt; summary(lm(calcium ~ group, data = tidy.data))</a:t>
            </a:r>
          </a:p>
          <a:p>
            <a:endParaRPr lang="is-IS" sz="1600" b="1" dirty="0" smtClean="0">
              <a:latin typeface="Monaco" charset="0"/>
              <a:ea typeface="Monaco" charset="0"/>
              <a:cs typeface="Monaco" charset="0"/>
            </a:endParaRPr>
          </a:p>
          <a:p>
            <a:r>
              <a:rPr lang="is-IS" sz="1400" b="1" dirty="0" smtClean="0">
                <a:latin typeface="Monaco" charset="0"/>
                <a:ea typeface="Monaco" charset="0"/>
                <a:cs typeface="Monaco" charset="0"/>
              </a:rPr>
              <a:t>Coefficients</a:t>
            </a:r>
            <a:r>
              <a:rPr lang="is-IS" sz="1400" b="1" dirty="0">
                <a:latin typeface="Monaco" charset="0"/>
                <a:ea typeface="Monaco" charset="0"/>
                <a:cs typeface="Monaco" charset="0"/>
              </a:rPr>
              <a:t>:</a:t>
            </a:r>
          </a:p>
          <a:p>
            <a:r>
              <a:rPr lang="is-IS" sz="1400" b="1" dirty="0">
                <a:latin typeface="Monaco" charset="0"/>
                <a:ea typeface="Monaco" charset="0"/>
                <a:cs typeface="Monaco" charset="0"/>
              </a:rPr>
              <a:t>                  Estimate Std. Error t value Pr(&gt;|t|)    </a:t>
            </a:r>
          </a:p>
          <a:p>
            <a:r>
              <a:rPr lang="is-IS" sz="1400" b="1" dirty="0">
                <a:solidFill>
                  <a:srgbClr val="9437FF"/>
                </a:solidFill>
                <a:latin typeface="Monaco" charset="0"/>
                <a:ea typeface="Monaco" charset="0"/>
                <a:cs typeface="Monaco" charset="0"/>
              </a:rPr>
              <a:t>(Intercept)         938.33      74.02  12.676 2.04e-09 ***</a:t>
            </a:r>
          </a:p>
          <a:p>
            <a:r>
              <a:rPr lang="is-IS" sz="1400" b="1" dirty="0">
                <a:solidFill>
                  <a:srgbClr val="00B050"/>
                </a:solidFill>
                <a:latin typeface="Monaco" charset="0"/>
                <a:ea typeface="Monaco" charset="0"/>
                <a:cs typeface="Monaco" charset="0"/>
              </a:rPr>
              <a:t>grouposteopenia    -138.33     104.69  -1.321 0.206168 </a:t>
            </a:r>
            <a:r>
              <a:rPr lang="is-IS" sz="1400" b="1" dirty="0">
                <a:latin typeface="Monaco" charset="0"/>
                <a:ea typeface="Monaco" charset="0"/>
                <a:cs typeface="Monaco" charset="0"/>
              </a:rPr>
              <a:t>   </a:t>
            </a:r>
          </a:p>
          <a:p>
            <a:r>
              <a:rPr lang="is-IS" sz="1400" b="1" dirty="0">
                <a:solidFill>
                  <a:schemeClr val="accent6"/>
                </a:solidFill>
                <a:latin typeface="Monaco" charset="0"/>
                <a:ea typeface="Monaco" charset="0"/>
                <a:cs typeface="Monaco" charset="0"/>
              </a:rPr>
              <a:t>grouposteoporosis  -540.00     104.69  -5.158 0.000117 </a:t>
            </a:r>
            <a:r>
              <a:rPr lang="is-IS" sz="1400" b="1" dirty="0" smtClean="0">
                <a:solidFill>
                  <a:schemeClr val="accent6"/>
                </a:solidFill>
                <a:latin typeface="Monaco" charset="0"/>
                <a:ea typeface="Monaco" charset="0"/>
                <a:cs typeface="Monaco" charset="0"/>
              </a:rPr>
              <a:t>***</a:t>
            </a:r>
            <a:r>
              <a:rPr lang="is-IS" sz="1400" b="1" dirty="0">
                <a:solidFill>
                  <a:schemeClr val="accent6"/>
                </a:solidFill>
                <a:latin typeface="Monaco" charset="0"/>
                <a:ea typeface="Monaco" charset="0"/>
                <a:cs typeface="Monaco" charset="0"/>
              </a:rPr>
              <a:t/>
            </a:r>
            <a:br>
              <a:rPr lang="is-IS" sz="1400" b="1" dirty="0">
                <a:solidFill>
                  <a:schemeClr val="accent6"/>
                </a:solidFill>
                <a:latin typeface="Monaco" charset="0"/>
                <a:ea typeface="Monaco" charset="0"/>
                <a:cs typeface="Monaco" charset="0"/>
              </a:rPr>
            </a:br>
            <a:endParaRPr lang="is-IS" sz="1400" b="1" dirty="0">
              <a:solidFill>
                <a:schemeClr val="accent6"/>
              </a:solidFill>
              <a:latin typeface="Monaco" charset="0"/>
              <a:ea typeface="Monaco" charset="0"/>
              <a:cs typeface="Monaco" charset="0"/>
            </a:endParaRPr>
          </a:p>
          <a:p>
            <a:r>
              <a:rPr lang="is-IS" sz="1400" b="1" dirty="0">
                <a:latin typeface="Monaco" charset="0"/>
                <a:ea typeface="Monaco" charset="0"/>
                <a:cs typeface="Monaco" charset="0"/>
              </a:rPr>
              <a:t>Residual standard error: 181.3 on 15 degrees of freedom</a:t>
            </a:r>
          </a:p>
          <a:p>
            <a:r>
              <a:rPr lang="is-IS" sz="1400" b="1" dirty="0">
                <a:solidFill>
                  <a:srgbClr val="0070C0"/>
                </a:solidFill>
                <a:latin typeface="Monaco" charset="0"/>
                <a:ea typeface="Monaco" charset="0"/>
                <a:cs typeface="Monaco" charset="0"/>
              </a:rPr>
              <a:t>Multiple R-squared:  0.6569, Adjusted R-squared:  0.6111 </a:t>
            </a:r>
          </a:p>
          <a:p>
            <a:r>
              <a:rPr lang="is-IS" sz="1400" b="1" dirty="0">
                <a:latin typeface="Monaco" charset="0"/>
                <a:ea typeface="Monaco" charset="0"/>
                <a:cs typeface="Monaco" charset="0"/>
              </a:rPr>
              <a:t>F-statistic: 14.36 on 2 and 15 DF,  p-value: 0.000328</a:t>
            </a:r>
          </a:p>
        </p:txBody>
      </p:sp>
      <p:sp>
        <p:nvSpPr>
          <p:cNvPr id="10" name="TextBox 9"/>
          <p:cNvSpPr txBox="1"/>
          <p:nvPr/>
        </p:nvSpPr>
        <p:spPr>
          <a:xfrm>
            <a:off x="6536728" y="5338836"/>
            <a:ext cx="4226011" cy="584775"/>
          </a:xfrm>
          <a:prstGeom prst="rect">
            <a:avLst/>
          </a:prstGeom>
          <a:noFill/>
        </p:spPr>
        <p:txBody>
          <a:bodyPr wrap="square" rtlCol="0">
            <a:spAutoFit/>
          </a:bodyPr>
          <a:lstStyle/>
          <a:p>
            <a:r>
              <a:rPr lang="en-US" sz="1600" b="1" dirty="0" smtClean="0">
                <a:solidFill>
                  <a:srgbClr val="0070C0"/>
                </a:solidFill>
              </a:rPr>
              <a:t>Which group you belong to explains ~66% of the variation in calcium intake</a:t>
            </a:r>
            <a:endParaRPr lang="en-US" sz="1600" b="1" dirty="0">
              <a:solidFill>
                <a:srgbClr val="0070C0"/>
              </a:solidFill>
            </a:endParaRPr>
          </a:p>
        </p:txBody>
      </p:sp>
      <p:sp>
        <p:nvSpPr>
          <p:cNvPr id="11" name="TextBox 10"/>
          <p:cNvSpPr txBox="1"/>
          <p:nvPr/>
        </p:nvSpPr>
        <p:spPr>
          <a:xfrm>
            <a:off x="6836836" y="4131582"/>
            <a:ext cx="4365641" cy="584775"/>
          </a:xfrm>
          <a:prstGeom prst="rect">
            <a:avLst/>
          </a:prstGeom>
          <a:noFill/>
        </p:spPr>
        <p:txBody>
          <a:bodyPr wrap="square" rtlCol="0">
            <a:spAutoFit/>
          </a:bodyPr>
          <a:lstStyle/>
          <a:p>
            <a:r>
              <a:rPr lang="en-US" sz="1600" b="1" dirty="0">
                <a:solidFill>
                  <a:srgbClr val="00B050"/>
                </a:solidFill>
              </a:rPr>
              <a:t>Compared to the normal group, the </a:t>
            </a:r>
            <a:r>
              <a:rPr lang="en-US" sz="1600" b="1" dirty="0" smtClean="0">
                <a:solidFill>
                  <a:srgbClr val="00B050"/>
                </a:solidFill>
              </a:rPr>
              <a:t>osteopenia </a:t>
            </a:r>
            <a:r>
              <a:rPr lang="en-US" sz="1600" b="1" dirty="0">
                <a:solidFill>
                  <a:srgbClr val="00B050"/>
                </a:solidFill>
              </a:rPr>
              <a:t>group consumes </a:t>
            </a:r>
            <a:r>
              <a:rPr lang="en-US" sz="1600" b="1">
                <a:solidFill>
                  <a:srgbClr val="00B050"/>
                </a:solidFill>
              </a:rPr>
              <a:t>on </a:t>
            </a:r>
            <a:r>
              <a:rPr lang="en-US" sz="1600" b="1" smtClean="0">
                <a:solidFill>
                  <a:srgbClr val="00B050"/>
                </a:solidFill>
              </a:rPr>
              <a:t>average -138.33 </a:t>
            </a:r>
            <a:r>
              <a:rPr lang="en-US" sz="1600" b="1" dirty="0" smtClean="0">
                <a:solidFill>
                  <a:srgbClr val="00B050"/>
                </a:solidFill>
              </a:rPr>
              <a:t>less </a:t>
            </a:r>
            <a:r>
              <a:rPr lang="en-US" sz="1600" b="1" dirty="0">
                <a:solidFill>
                  <a:srgbClr val="00B050"/>
                </a:solidFill>
              </a:rPr>
              <a:t>calcium.</a:t>
            </a:r>
          </a:p>
        </p:txBody>
      </p:sp>
      <p:sp>
        <p:nvSpPr>
          <p:cNvPr id="12" name="TextBox 11"/>
          <p:cNvSpPr txBox="1"/>
          <p:nvPr/>
        </p:nvSpPr>
        <p:spPr>
          <a:xfrm>
            <a:off x="6444053" y="4651155"/>
            <a:ext cx="4365640" cy="584775"/>
          </a:xfrm>
          <a:prstGeom prst="rect">
            <a:avLst/>
          </a:prstGeom>
          <a:noFill/>
        </p:spPr>
        <p:txBody>
          <a:bodyPr wrap="square" rtlCol="0">
            <a:spAutoFit/>
          </a:bodyPr>
          <a:lstStyle/>
          <a:p>
            <a:r>
              <a:rPr lang="en-US" sz="1600" b="1" dirty="0" smtClean="0">
                <a:solidFill>
                  <a:schemeClr val="accent6"/>
                </a:solidFill>
              </a:rPr>
              <a:t>Compared to the normal group, the osteoporosis group consumes on average -540 less calcium.</a:t>
            </a:r>
            <a:endParaRPr lang="en-US" sz="1600" b="1" dirty="0">
              <a:solidFill>
                <a:schemeClr val="accent6"/>
              </a:solidFill>
            </a:endParaRPr>
          </a:p>
        </p:txBody>
      </p:sp>
      <p:grpSp>
        <p:nvGrpSpPr>
          <p:cNvPr id="20" name="Group 19"/>
          <p:cNvGrpSpPr/>
          <p:nvPr/>
        </p:nvGrpSpPr>
        <p:grpSpPr>
          <a:xfrm>
            <a:off x="7044427" y="4137058"/>
            <a:ext cx="3812063" cy="583135"/>
            <a:chOff x="7933036" y="2724570"/>
            <a:chExt cx="2483710" cy="654908"/>
          </a:xfrm>
        </p:grpSpPr>
        <p:cxnSp>
          <p:nvCxnSpPr>
            <p:cNvPr id="16" name="Straight Connector 15"/>
            <p:cNvCxnSpPr/>
            <p:nvPr/>
          </p:nvCxnSpPr>
          <p:spPr>
            <a:xfrm>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933036" y="2724570"/>
              <a:ext cx="2483710" cy="6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Left Bracket 20"/>
          <p:cNvSpPr/>
          <p:nvPr/>
        </p:nvSpPr>
        <p:spPr>
          <a:xfrm>
            <a:off x="55609" y="2410415"/>
            <a:ext cx="265669" cy="3150126"/>
          </a:xfrm>
          <a:prstGeom prst="leftBracket">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1989438" y="2113005"/>
            <a:ext cx="716692" cy="64255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619633" y="2755557"/>
            <a:ext cx="3830598"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536727" y="2410415"/>
                <a:ext cx="3200395"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en-US" b="0" i="1" smtClean="0">
                              <a:latin typeface="Cambria Math" charset="0"/>
                            </a:rPr>
                            <m:t>944144</m:t>
                          </m:r>
                        </m:num>
                        <m:den>
                          <m:r>
                            <a:rPr lang="en-US" b="0" i="1" smtClean="0">
                              <a:latin typeface="Cambria Math" charset="0"/>
                            </a:rPr>
                            <m:t>944144+493167</m:t>
                          </m:r>
                        </m:den>
                      </m:f>
                      <m:r>
                        <a:rPr lang="en-US" b="0" i="1" smtClean="0">
                          <a:latin typeface="Cambria Math" charset="0"/>
                        </a:rPr>
                        <m:t>=  0.656</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536727" y="2410415"/>
                <a:ext cx="3200395" cy="617348"/>
              </a:xfrm>
              <a:prstGeom prst="rect">
                <a:avLst/>
              </a:prstGeom>
              <a:blipFill rotWithShape="0">
                <a:blip r:embed="rId3"/>
                <a:stretch>
                  <a:fillRect/>
                </a:stretch>
              </a:blipFill>
            </p:spPr>
            <p:txBody>
              <a:bodyPr/>
              <a:lstStyle/>
              <a:p>
                <a:r>
                  <a:rPr lang="en-US">
                    <a:noFill/>
                  </a:rPr>
                  <a:t> </a:t>
                </a:r>
              </a:p>
            </p:txBody>
          </p:sp>
        </mc:Fallback>
      </mc:AlternateContent>
      <p:cxnSp>
        <p:nvCxnSpPr>
          <p:cNvPr id="17" name="Straight Arrow Connector 16"/>
          <p:cNvCxnSpPr/>
          <p:nvPr/>
        </p:nvCxnSpPr>
        <p:spPr>
          <a:xfrm flipH="1">
            <a:off x="2965622" y="3027763"/>
            <a:ext cx="3824417" cy="22743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32908" y="3756269"/>
            <a:ext cx="4951035" cy="338554"/>
          </a:xfrm>
          <a:prstGeom prst="rect">
            <a:avLst/>
          </a:prstGeom>
          <a:noFill/>
        </p:spPr>
        <p:txBody>
          <a:bodyPr wrap="none" rtlCol="0">
            <a:spAutoFit/>
          </a:bodyPr>
          <a:lstStyle/>
          <a:p>
            <a:r>
              <a:rPr lang="en-US" sz="1600" b="1" dirty="0" smtClean="0">
                <a:solidFill>
                  <a:srgbClr val="9437FF"/>
                </a:solidFill>
              </a:rPr>
              <a:t>On average, the normal group consumes 938.33 calcium</a:t>
            </a:r>
            <a:endParaRPr lang="en-US" sz="1600" b="1" dirty="0">
              <a:solidFill>
                <a:srgbClr val="9437FF"/>
              </a:solidFill>
            </a:endParaRPr>
          </a:p>
        </p:txBody>
      </p:sp>
    </p:spTree>
    <p:extLst>
      <p:ext uri="{BB962C8B-B14F-4D97-AF65-F5344CB8AC3E}">
        <p14:creationId xmlns:p14="http://schemas.microsoft.com/office/powerpoint/2010/main" val="147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21" grpId="0" animBg="1"/>
      <p:bldP spid="3" grpId="0" animBg="1"/>
      <p:bldP spid="9"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Briefly, bootstrapping the regression</a:t>
            </a:r>
            <a:endParaRPr lang="en-US" dirty="0"/>
          </a:p>
        </p:txBody>
      </p:sp>
      <p:sp>
        <p:nvSpPr>
          <p:cNvPr id="4" name="TextBox 3"/>
          <p:cNvSpPr txBox="1"/>
          <p:nvPr/>
        </p:nvSpPr>
        <p:spPr>
          <a:xfrm>
            <a:off x="1680518" y="1737360"/>
            <a:ext cx="8241958" cy="5863144"/>
          </a:xfrm>
          <a:prstGeom prst="rect">
            <a:avLst/>
          </a:prstGeom>
          <a:noFill/>
        </p:spPr>
        <p:txBody>
          <a:bodyPr wrap="square" rtlCol="0">
            <a:spAutoFit/>
          </a:bodyPr>
          <a:lstStyle/>
          <a:p>
            <a:r>
              <a:rPr lang="en-US" sz="1500" dirty="0" smtClean="0">
                <a:latin typeface="Monaco" charset="0"/>
                <a:ea typeface="Monaco" charset="0"/>
                <a:cs typeface="Monaco" charset="0"/>
              </a:rPr>
              <a:t>&gt; library(slipper)</a:t>
            </a:r>
          </a:p>
          <a:p>
            <a:r>
              <a:rPr lang="en-US" sz="1500" dirty="0" smtClean="0">
                <a:latin typeface="Monaco" charset="0"/>
                <a:ea typeface="Monaco" charset="0"/>
                <a:cs typeface="Monaco" charset="0"/>
              </a:rPr>
              <a:t>&gt; </a:t>
            </a:r>
            <a:r>
              <a:rPr lang="en-US" sz="1500" dirty="0" err="1" smtClean="0">
                <a:latin typeface="Monaco" charset="0"/>
                <a:ea typeface="Monaco" charset="0"/>
                <a:cs typeface="Monaco" charset="0"/>
              </a:rPr>
              <a:t>setosa</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b="1" dirty="0" err="1" smtClean="0">
                <a:latin typeface="Monaco" charset="0"/>
                <a:ea typeface="Monaco" charset="0"/>
                <a:cs typeface="Monaco" charset="0"/>
              </a:rPr>
              <a:t>slipper_lm</a:t>
            </a:r>
            <a:r>
              <a:rPr lang="en-US" sz="1500" dirty="0" smtClean="0">
                <a:latin typeface="Monaco" charset="0"/>
                <a:ea typeface="Monaco" charset="0"/>
                <a:cs typeface="Monaco" charset="0"/>
              </a:rPr>
              <a:t>(</a:t>
            </a:r>
            <a:r>
              <a:rPr lang="en-US" sz="1500" dirty="0" err="1" smtClean="0">
                <a:latin typeface="Monaco" charset="0"/>
                <a:ea typeface="Monaco" charset="0"/>
                <a:cs typeface="Monaco" charset="0"/>
              </a:rPr>
              <a:t>Sepal.Length</a:t>
            </a:r>
            <a:r>
              <a:rPr lang="en-US" sz="1500" dirty="0" smtClean="0">
                <a:latin typeface="Monaco" charset="0"/>
                <a:ea typeface="Monaco" charset="0"/>
                <a:cs typeface="Monaco" charset="0"/>
              </a:rPr>
              <a:t>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B=1e3)%&gt;% head()</a:t>
            </a:r>
          </a:p>
          <a:p>
            <a:r>
              <a:rPr lang="en-US" sz="1500" dirty="0">
                <a:latin typeface="Monaco" charset="0"/>
                <a:ea typeface="Monaco" charset="0"/>
                <a:cs typeface="Monaco" charset="0"/>
              </a:rPr>
              <a:t>         term     value      type</a:t>
            </a:r>
          </a:p>
          <a:p>
            <a:r>
              <a:rPr lang="en-US" sz="1500" dirty="0">
                <a:latin typeface="Monaco" charset="0"/>
                <a:ea typeface="Monaco" charset="0"/>
                <a:cs typeface="Monaco" charset="0"/>
              </a:rPr>
              <a:t>1 (Intercept) 2.6390012  observed</a:t>
            </a:r>
          </a:p>
          <a:p>
            <a:r>
              <a:rPr lang="en-US" sz="1500" dirty="0">
                <a:latin typeface="Monaco" charset="0"/>
                <a:ea typeface="Monaco" charset="0"/>
                <a:cs typeface="Monaco" charset="0"/>
              </a:rPr>
              <a:t>2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0.6904897  observed</a:t>
            </a:r>
          </a:p>
          <a:p>
            <a:r>
              <a:rPr lang="en-US" sz="1500" dirty="0">
                <a:latin typeface="Monaco" charset="0"/>
                <a:ea typeface="Monaco" charset="0"/>
                <a:cs typeface="Monaco" charset="0"/>
              </a:rPr>
              <a:t>3 (Intercept) 2.0900929 bootstrap</a:t>
            </a:r>
          </a:p>
          <a:p>
            <a:r>
              <a:rPr lang="en-US" sz="1500" dirty="0">
                <a:latin typeface="Monaco" charset="0"/>
                <a:ea typeface="Monaco" charset="0"/>
                <a:cs typeface="Monaco" charset="0"/>
              </a:rPr>
              <a:t>4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0.8467474 bootstrap</a:t>
            </a:r>
          </a:p>
          <a:p>
            <a:r>
              <a:rPr lang="en-US" sz="1500" dirty="0">
                <a:latin typeface="Monaco" charset="0"/>
                <a:ea typeface="Monaco" charset="0"/>
                <a:cs typeface="Monaco" charset="0"/>
              </a:rPr>
              <a:t>5 (Intercept) 2.7629316 bootstrap</a:t>
            </a:r>
          </a:p>
          <a:p>
            <a:r>
              <a:rPr lang="en-US" sz="1500" dirty="0">
                <a:latin typeface="Monaco" charset="0"/>
                <a:ea typeface="Monaco" charset="0"/>
                <a:cs typeface="Monaco" charset="0"/>
              </a:rPr>
              <a:t>6 </a:t>
            </a:r>
            <a:r>
              <a:rPr lang="en-US" sz="1500" dirty="0" err="1">
                <a:latin typeface="Monaco" charset="0"/>
                <a:ea typeface="Monaco" charset="0"/>
                <a:cs typeface="Monaco" charset="0"/>
              </a:rPr>
              <a:t>Sepal.Width</a:t>
            </a:r>
            <a:r>
              <a:rPr lang="en-US" sz="1500" dirty="0">
                <a:latin typeface="Monaco" charset="0"/>
                <a:ea typeface="Monaco" charset="0"/>
                <a:cs typeface="Monaco" charset="0"/>
              </a:rPr>
              <a:t> 0.6527575 </a:t>
            </a:r>
            <a:r>
              <a:rPr lang="en-US" sz="1500" dirty="0" smtClean="0">
                <a:latin typeface="Monaco" charset="0"/>
                <a:ea typeface="Monaco" charset="0"/>
                <a:cs typeface="Monaco" charset="0"/>
              </a:rPr>
              <a:t>bootstrap</a:t>
            </a:r>
          </a:p>
          <a:p>
            <a:endParaRPr lang="en-US" sz="1500" dirty="0">
              <a:latin typeface="Monaco" charset="0"/>
              <a:ea typeface="Monaco" charset="0"/>
              <a:cs typeface="Monaco" charset="0"/>
            </a:endParaRPr>
          </a:p>
          <a:p>
            <a:r>
              <a:rPr lang="en-US" sz="1500" dirty="0" err="1">
                <a:latin typeface="Monaco" charset="0"/>
                <a:ea typeface="Monaco" charset="0"/>
                <a:cs typeface="Monaco" charset="0"/>
              </a:rPr>
              <a:t>setosa</a:t>
            </a:r>
            <a:r>
              <a:rPr lang="en-US" sz="1500" dirty="0">
                <a:latin typeface="Monaco" charset="0"/>
                <a:ea typeface="Monaco" charset="0"/>
                <a:cs typeface="Monaco" charset="0"/>
              </a:rPr>
              <a:t> %&gt;%</a:t>
            </a:r>
          </a:p>
          <a:p>
            <a:r>
              <a:rPr lang="en-US" sz="1500" dirty="0">
                <a:latin typeface="Monaco" charset="0"/>
                <a:ea typeface="Monaco" charset="0"/>
                <a:cs typeface="Monaco" charset="0"/>
              </a:rPr>
              <a:t>    </a:t>
            </a:r>
            <a:r>
              <a:rPr lang="en-US" sz="1500" dirty="0" err="1">
                <a:latin typeface="Monaco" charset="0"/>
                <a:ea typeface="Monaco" charset="0"/>
                <a:cs typeface="Monaco" charset="0"/>
              </a:rPr>
              <a:t>slipper_lm</a:t>
            </a:r>
            <a:r>
              <a:rPr lang="en-US" sz="1500" dirty="0">
                <a:latin typeface="Monaco" charset="0"/>
                <a:ea typeface="Monaco" charset="0"/>
                <a:cs typeface="Monaco" charset="0"/>
              </a:rPr>
              <a:t>(</a:t>
            </a:r>
            <a:r>
              <a:rPr lang="en-US" sz="1500" dirty="0" err="1">
                <a:latin typeface="Monaco" charset="0"/>
                <a:ea typeface="Monaco" charset="0"/>
                <a:cs typeface="Monaco" charset="0"/>
              </a:rPr>
              <a:t>Sepal.Length</a:t>
            </a:r>
            <a:r>
              <a:rPr lang="en-US" sz="1500" dirty="0">
                <a:latin typeface="Monaco" charset="0"/>
                <a:ea typeface="Monaco" charset="0"/>
                <a:cs typeface="Monaco" charset="0"/>
              </a:rPr>
              <a:t> ~ </a:t>
            </a:r>
            <a:r>
              <a:rPr lang="en-US" sz="1500" dirty="0" err="1">
                <a:latin typeface="Monaco" charset="0"/>
                <a:ea typeface="Monaco" charset="0"/>
                <a:cs typeface="Monaco" charset="0"/>
              </a:rPr>
              <a:t>Sepal.Width</a:t>
            </a:r>
            <a:r>
              <a:rPr lang="en-US" sz="1500" dirty="0">
                <a:latin typeface="Monaco" charset="0"/>
                <a:ea typeface="Monaco" charset="0"/>
                <a:cs typeface="Monaco" charset="0"/>
              </a:rPr>
              <a:t>, B=1e3) %&gt;% </a:t>
            </a:r>
          </a:p>
          <a:p>
            <a:r>
              <a:rPr lang="en-US" sz="1500" dirty="0" smtClean="0">
                <a:latin typeface="Monaco" charset="0"/>
                <a:ea typeface="Monaco" charset="0"/>
                <a:cs typeface="Monaco" charset="0"/>
              </a:rPr>
              <a:t>    filter(type == "bootstrap", term == "</a:t>
            </a:r>
            <a:r>
              <a:rPr lang="en-US" sz="1500" dirty="0" err="1" smtClean="0">
                <a:latin typeface="Monaco" charset="0"/>
                <a:ea typeface="Monaco" charset="0"/>
                <a:cs typeface="Monaco" charset="0"/>
              </a:rPr>
              <a:t>Sepal.Width</a:t>
            </a:r>
            <a:r>
              <a:rPr lang="en-US" sz="1500" dirty="0" smtClean="0">
                <a:latin typeface="Monaco" charset="0"/>
                <a:ea typeface="Monaco" charset="0"/>
                <a:cs typeface="Monaco" charset="0"/>
              </a:rPr>
              <a:t>") %&gt;%</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summarize(mean = mean(value),</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ci_low</a:t>
            </a:r>
            <a:r>
              <a:rPr lang="en-US" sz="1500" dirty="0" smtClean="0">
                <a:latin typeface="Monaco" charset="0"/>
                <a:ea typeface="Monaco" charset="0"/>
                <a:cs typeface="Monaco" charset="0"/>
              </a:rPr>
              <a:t> = quantile(value,0.025), </a:t>
            </a:r>
          </a:p>
          <a:p>
            <a:r>
              <a:rPr lang="en-US" sz="1500" dirty="0">
                <a:latin typeface="Monaco" charset="0"/>
                <a:ea typeface="Monaco" charset="0"/>
                <a:cs typeface="Monaco" charset="0"/>
              </a:rPr>
              <a:t> </a:t>
            </a:r>
            <a:r>
              <a:rPr lang="en-US" sz="1500" dirty="0" smtClean="0">
                <a:latin typeface="Monaco" charset="0"/>
                <a:ea typeface="Monaco" charset="0"/>
                <a:cs typeface="Monaco" charset="0"/>
              </a:rPr>
              <a:t>             </a:t>
            </a:r>
            <a:r>
              <a:rPr lang="en-US" sz="1500" dirty="0" err="1" smtClean="0">
                <a:latin typeface="Monaco" charset="0"/>
                <a:ea typeface="Monaco" charset="0"/>
                <a:cs typeface="Monaco" charset="0"/>
              </a:rPr>
              <a:t>ci_high</a:t>
            </a:r>
            <a:r>
              <a:rPr lang="en-US" sz="1500" dirty="0" smtClean="0">
                <a:latin typeface="Monaco" charset="0"/>
                <a:ea typeface="Monaco" charset="0"/>
                <a:cs typeface="Monaco" charset="0"/>
              </a:rPr>
              <a:t> = quantile(value,0.975))</a:t>
            </a:r>
          </a:p>
          <a:p>
            <a:r>
              <a:rPr lang="is-IS" sz="1500" b="1" dirty="0">
                <a:latin typeface="Monaco" charset="0"/>
                <a:ea typeface="Monaco" charset="0"/>
                <a:cs typeface="Monaco" charset="0"/>
              </a:rPr>
              <a:t>       mean    ci_low   ci_high</a:t>
            </a:r>
          </a:p>
          <a:p>
            <a:r>
              <a:rPr lang="is-IS" sz="1500" b="1" dirty="0">
                <a:latin typeface="Monaco" charset="0"/>
                <a:ea typeface="Monaco" charset="0"/>
                <a:cs typeface="Monaco" charset="0"/>
              </a:rPr>
              <a:t>1 0.6945918 0.5302098 0.8961058</a:t>
            </a:r>
          </a:p>
          <a:p>
            <a:endParaRPr lang="en-US" sz="1500" dirty="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a:p>
            <a:endParaRPr lang="en-US" sz="1500" dirty="0" smtClean="0">
              <a:latin typeface="Monaco" charset="0"/>
              <a:ea typeface="Monaco" charset="0"/>
              <a:cs typeface="Monaco" charset="0"/>
            </a:endParaRPr>
          </a:p>
          <a:p>
            <a:endParaRPr lang="en-US" sz="1500" dirty="0">
              <a:latin typeface="Monaco" charset="0"/>
              <a:ea typeface="Monaco" charset="0"/>
              <a:cs typeface="Monaco" charset="0"/>
            </a:endParaRPr>
          </a:p>
        </p:txBody>
      </p:sp>
    </p:spTree>
    <p:extLst>
      <p:ext uri="{BB962C8B-B14F-4D97-AF65-F5344CB8AC3E}">
        <p14:creationId xmlns:p14="http://schemas.microsoft.com/office/powerpoint/2010/main" val="17943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Modeling</a:t>
            </a:r>
            <a:endParaRPr lang="en-US" dirty="0"/>
          </a:p>
        </p:txBody>
      </p:sp>
      <p:sp>
        <p:nvSpPr>
          <p:cNvPr id="3" name="Content Placeholder 2"/>
          <p:cNvSpPr>
            <a:spLocks noGrp="1"/>
          </p:cNvSpPr>
          <p:nvPr>
            <p:ph idx="1"/>
          </p:nvPr>
        </p:nvSpPr>
        <p:spPr/>
        <p:txBody>
          <a:bodyPr/>
          <a:lstStyle/>
          <a:p>
            <a:r>
              <a:rPr lang="en-US" dirty="0" smtClean="0"/>
              <a:t>ANOVA and friends</a:t>
            </a:r>
          </a:p>
          <a:p>
            <a:r>
              <a:rPr lang="en-US" dirty="0" smtClean="0"/>
              <a:t>Correlation</a:t>
            </a:r>
          </a:p>
          <a:p>
            <a:r>
              <a:rPr lang="en-US" dirty="0" smtClean="0"/>
              <a:t>Regression</a:t>
            </a:r>
          </a:p>
          <a:p>
            <a:r>
              <a:rPr lang="en-US" dirty="0" smtClean="0"/>
              <a:t>Multiple regression</a:t>
            </a:r>
            <a:endParaRPr lang="en-US" dirty="0"/>
          </a:p>
        </p:txBody>
      </p:sp>
    </p:spTree>
    <p:extLst>
      <p:ext uri="{BB962C8B-B14F-4D97-AF65-F5344CB8AC3E}">
        <p14:creationId xmlns:p14="http://schemas.microsoft.com/office/powerpoint/2010/main" val="1960238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a:t>
            </a:r>
            <a:r>
              <a:rPr lang="en-US" b="1" dirty="0" smtClean="0">
                <a:solidFill>
                  <a:srgbClr val="0070C0"/>
                </a:solidFill>
              </a:rPr>
              <a:t>An</a:t>
            </a:r>
            <a:r>
              <a:rPr lang="en-US" dirty="0" smtClean="0"/>
              <a:t>alysis </a:t>
            </a:r>
            <a:r>
              <a:rPr lang="en-US" b="1" dirty="0">
                <a:solidFill>
                  <a:srgbClr val="0070C0"/>
                </a:solidFill>
              </a:rPr>
              <a:t>o</a:t>
            </a:r>
            <a:r>
              <a:rPr lang="en-US" dirty="0"/>
              <a:t>f </a:t>
            </a:r>
            <a:r>
              <a:rPr lang="en-US" b="1" dirty="0" smtClean="0">
                <a:solidFill>
                  <a:srgbClr val="0070C0"/>
                </a:solidFill>
              </a:rPr>
              <a:t>Va</a:t>
            </a:r>
            <a:r>
              <a:rPr lang="en-US" dirty="0" smtClean="0"/>
              <a:t>riance</a:t>
            </a:r>
            <a:endParaRPr lang="en-US" dirty="0"/>
          </a:p>
        </p:txBody>
      </p:sp>
      <p:sp>
        <p:nvSpPr>
          <p:cNvPr id="3" name="Content Placeholder 2"/>
          <p:cNvSpPr>
            <a:spLocks noGrp="1"/>
          </p:cNvSpPr>
          <p:nvPr>
            <p:ph idx="1"/>
          </p:nvPr>
        </p:nvSpPr>
        <p:spPr/>
        <p:txBody>
          <a:bodyPr>
            <a:normAutofit lnSpcReduction="10000"/>
          </a:bodyPr>
          <a:lstStyle/>
          <a:p>
            <a:r>
              <a:rPr lang="en-US" dirty="0" smtClean="0"/>
              <a:t>Used to compare more than 2</a:t>
            </a:r>
            <a:r>
              <a:rPr lang="en-US" i="1" dirty="0" smtClean="0"/>
              <a:t> </a:t>
            </a:r>
            <a:r>
              <a:rPr lang="en-US" dirty="0" smtClean="0"/>
              <a:t>means (among </a:t>
            </a:r>
            <a:r>
              <a:rPr lang="en-US" i="1" dirty="0" smtClean="0"/>
              <a:t>k</a:t>
            </a:r>
            <a:r>
              <a:rPr lang="en-US" dirty="0" smtClean="0"/>
              <a:t> groups)</a:t>
            </a:r>
          </a:p>
          <a:p>
            <a:endParaRPr lang="en-US" dirty="0" smtClean="0"/>
          </a:p>
          <a:p>
            <a:r>
              <a:rPr lang="en-US" dirty="0" smtClean="0"/>
              <a:t>Ho: All means are the same, i.e.  𝜇</a:t>
            </a:r>
            <a:r>
              <a:rPr lang="en-US" baseline="-25000" dirty="0" smtClean="0"/>
              <a:t>1</a:t>
            </a:r>
            <a:r>
              <a:rPr lang="en-US" dirty="0" smtClean="0"/>
              <a:t> = 𝜇</a:t>
            </a:r>
            <a:r>
              <a:rPr lang="en-US" baseline="-25000" dirty="0" smtClean="0"/>
              <a:t>2</a:t>
            </a:r>
            <a:r>
              <a:rPr lang="en-US" dirty="0" smtClean="0"/>
              <a:t> = </a:t>
            </a:r>
            <a:r>
              <a:rPr lang="mr-IN" dirty="0" smtClean="0"/>
              <a:t>…</a:t>
            </a:r>
            <a:r>
              <a:rPr lang="en-US" dirty="0" smtClean="0"/>
              <a:t> = 𝜇</a:t>
            </a:r>
            <a:r>
              <a:rPr lang="en-US" baseline="-25000" dirty="0" smtClean="0"/>
              <a:t>k</a:t>
            </a:r>
            <a:r>
              <a:rPr lang="en-US" dirty="0" smtClean="0"/>
              <a:t> </a:t>
            </a:r>
          </a:p>
          <a:p>
            <a:r>
              <a:rPr lang="en-US" dirty="0" smtClean="0"/>
              <a:t>Ha: At least one mean is different, i.e. at least one 𝜇</a:t>
            </a:r>
            <a:r>
              <a:rPr lang="en-US" baseline="-25000" dirty="0" smtClean="0"/>
              <a:t>&lt;1-k&gt;</a:t>
            </a:r>
            <a:r>
              <a:rPr lang="en-US" dirty="0" smtClean="0"/>
              <a:t> differs</a:t>
            </a:r>
          </a:p>
          <a:p>
            <a:endParaRPr lang="en-US" dirty="0"/>
          </a:p>
          <a:p>
            <a:r>
              <a:rPr lang="en-US" dirty="0" smtClean="0"/>
              <a:t>Why "can't" we use a </a:t>
            </a:r>
            <a:r>
              <a:rPr lang="en-US" i="1" dirty="0" smtClean="0"/>
              <a:t>t</a:t>
            </a:r>
            <a:r>
              <a:rPr lang="en-US" dirty="0" smtClean="0"/>
              <a:t>-test?</a:t>
            </a:r>
          </a:p>
          <a:p>
            <a:pPr lvl="1"/>
            <a:r>
              <a:rPr lang="en-US" dirty="0" smtClean="0"/>
              <a:t>We can do all the comparisons and use a P-value correction</a:t>
            </a:r>
          </a:p>
          <a:p>
            <a:pPr lvl="1"/>
            <a:r>
              <a:rPr lang="en-US" dirty="0" smtClean="0"/>
              <a:t>ANOVA is preferred</a:t>
            </a:r>
            <a:endParaRPr lang="en-US" dirty="0"/>
          </a:p>
        </p:txBody>
      </p:sp>
    </p:spTree>
    <p:extLst>
      <p:ext uri="{BB962C8B-B14F-4D97-AF65-F5344CB8AC3E}">
        <p14:creationId xmlns:p14="http://schemas.microsoft.com/office/powerpoint/2010/main" val="4884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ANOVA Example</a:t>
            </a:r>
            <a:endParaRPr lang="en-US" dirty="0"/>
          </a:p>
        </p:txBody>
      </p:sp>
      <p:sp>
        <p:nvSpPr>
          <p:cNvPr id="3" name="Content Placeholder 2"/>
          <p:cNvSpPr>
            <a:spLocks noGrp="1"/>
          </p:cNvSpPr>
          <p:nvPr>
            <p:ph idx="1"/>
          </p:nvPr>
        </p:nvSpPr>
        <p:spPr>
          <a:xfrm>
            <a:off x="1097280" y="1845734"/>
            <a:ext cx="10058400" cy="4440766"/>
          </a:xfrm>
        </p:spPr>
        <p:txBody>
          <a:bodyPr>
            <a:normAutofit/>
          </a:bodyPr>
          <a:lstStyle/>
          <a:p>
            <a:pPr>
              <a:lnSpc>
                <a:spcPct val="100000"/>
              </a:lnSpc>
              <a:spcBef>
                <a:spcPts val="0"/>
              </a:spcBef>
              <a:spcAft>
                <a:spcPts val="0"/>
              </a:spcAft>
              <a:buClrTx/>
            </a:pPr>
            <a:r>
              <a:rPr lang="en-US" sz="2200" dirty="0" smtClean="0"/>
              <a:t>A clinical trial asks if there is a difference in </a:t>
            </a:r>
            <a:r>
              <a:rPr lang="en-US" sz="2200" dirty="0"/>
              <a:t>mean daily calcium intake in adults with </a:t>
            </a:r>
            <a:r>
              <a:rPr lang="en-US" sz="2200" u="sng" dirty="0"/>
              <a:t>normal bone density</a:t>
            </a:r>
            <a:r>
              <a:rPr lang="en-US" sz="2200" dirty="0"/>
              <a:t>, </a:t>
            </a:r>
            <a:r>
              <a:rPr lang="en-US" sz="2200" u="sng" dirty="0"/>
              <a:t>adults with </a:t>
            </a:r>
            <a:r>
              <a:rPr lang="en-US" sz="2200" u="sng" dirty="0" smtClean="0"/>
              <a:t>osteopenia</a:t>
            </a:r>
            <a:r>
              <a:rPr lang="en-US" sz="2200" dirty="0" smtClean="0"/>
              <a:t>, and </a:t>
            </a:r>
            <a:r>
              <a:rPr lang="en-US" sz="2200" u="sng" dirty="0"/>
              <a:t>adults with osteoporosis</a:t>
            </a:r>
            <a:r>
              <a:rPr lang="en-US" sz="2200" dirty="0"/>
              <a:t>. </a:t>
            </a:r>
            <a:r>
              <a:rPr lang="en-US" sz="2200" dirty="0" smtClean="0"/>
              <a:t>Each </a:t>
            </a:r>
            <a:r>
              <a:rPr lang="en-US" sz="2200" dirty="0"/>
              <a:t>participant's daily calcium intake is measured based on reported food </a:t>
            </a:r>
            <a:r>
              <a:rPr lang="en-US" sz="2200" dirty="0" smtClean="0"/>
              <a:t>intake.</a:t>
            </a:r>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nSpc>
                <a:spcPct val="100000"/>
              </a:lnSpc>
              <a:spcBef>
                <a:spcPts val="0"/>
              </a:spcBef>
              <a:spcAft>
                <a:spcPts val="0"/>
              </a:spcAft>
              <a:buClrTx/>
            </a:pPr>
            <a:endParaRPr lang="en-US" sz="2200" dirty="0"/>
          </a:p>
          <a:p>
            <a:pPr>
              <a:lnSpc>
                <a:spcPct val="100000"/>
              </a:lnSpc>
              <a:spcBef>
                <a:spcPts val="0"/>
              </a:spcBef>
              <a:spcAft>
                <a:spcPts val="0"/>
              </a:spcAft>
              <a:buClrTx/>
            </a:pPr>
            <a:endParaRPr lang="en-US" sz="2200" dirty="0" smtClean="0"/>
          </a:p>
          <a:p>
            <a:pPr algn="ctr">
              <a:lnSpc>
                <a:spcPct val="100000"/>
              </a:lnSpc>
              <a:spcBef>
                <a:spcPts val="0"/>
              </a:spcBef>
              <a:spcAft>
                <a:spcPts val="0"/>
              </a:spcAft>
              <a:buClrTx/>
            </a:pPr>
            <a:r>
              <a:rPr lang="en-US" sz="2200" b="1" dirty="0" smtClean="0"/>
              <a:t>Is there a difference in mean calcium intake across groups?</a:t>
            </a:r>
          </a:p>
        </p:txBody>
      </p:sp>
      <p:graphicFrame>
        <p:nvGraphicFramePr>
          <p:cNvPr id="4" name="Table 3"/>
          <p:cNvGraphicFramePr>
            <a:graphicFrameLocks noGrp="1"/>
          </p:cNvGraphicFramePr>
          <p:nvPr>
            <p:extLst>
              <p:ext uri="{D42A27DB-BD31-4B8C-83A1-F6EECF244321}">
                <p14:modId xmlns:p14="http://schemas.microsoft.com/office/powerpoint/2010/main" val="1118148705"/>
              </p:ext>
            </p:extLst>
          </p:nvPr>
        </p:nvGraphicFramePr>
        <p:xfrm>
          <a:off x="1779111" y="2931795"/>
          <a:ext cx="8694738" cy="2560320"/>
        </p:xfrm>
        <a:graphic>
          <a:graphicData uri="http://schemas.openxmlformats.org/drawingml/2006/table">
            <a:tbl>
              <a:tblPr/>
              <a:tblGrid>
                <a:gridCol w="2898246"/>
                <a:gridCol w="2898246"/>
                <a:gridCol w="2898246"/>
              </a:tblGrid>
              <a:tr h="0">
                <a:tc>
                  <a:txBody>
                    <a:bodyPr/>
                    <a:lstStyle/>
                    <a:p>
                      <a:pPr algn="ctr" fontAlgn="t"/>
                      <a:r>
                        <a:rPr lang="en-US" b="1" dirty="0">
                          <a:solidFill>
                            <a:srgbClr val="C00000"/>
                          </a:solidFill>
                          <a:effectLst/>
                        </a:rPr>
                        <a:t>Normal Bone Density</a:t>
                      </a:r>
                      <a:endParaRPr lang="en-U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Osteopenia</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b="1">
                          <a:solidFill>
                            <a:srgbClr val="C00000"/>
                          </a:solidFill>
                          <a:effectLst/>
                        </a:rPr>
                        <a:t>Osteoporosis</a:t>
                      </a:r>
                      <a:endParaRPr lang="en-US">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1200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cs-CZ" dirty="0" smtClean="0">
                          <a:solidFill>
                            <a:srgbClr val="000000"/>
                          </a:solidFill>
                          <a:effectLst/>
                        </a:rPr>
                        <a:t>490</a:t>
                      </a:r>
                      <a:endParaRPr lang="cs-CZ"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1000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1100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650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980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200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a:solidFill>
                            <a:srgbClr val="000000"/>
                          </a:solidFill>
                          <a:effectLst/>
                        </a:rPr>
                        <a:t>900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dirty="0" smtClean="0">
                          <a:solidFill>
                            <a:srgbClr val="000000"/>
                          </a:solidFill>
                          <a:effectLst/>
                        </a:rPr>
                        <a:t>300</a:t>
                      </a:r>
                      <a:endParaRPr lang="is-IS" dirty="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en-US">
                          <a:solidFill>
                            <a:srgbClr val="000000"/>
                          </a:solidFill>
                          <a:effectLst/>
                        </a:rPr>
                        <a:t>750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500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400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0">
                <a:tc>
                  <a:txBody>
                    <a:bodyPr/>
                    <a:lstStyle/>
                    <a:p>
                      <a:pPr algn="ctr" fontAlgn="t"/>
                      <a:r>
                        <a:rPr lang="is-IS" dirty="0">
                          <a:solidFill>
                            <a:srgbClr val="000000"/>
                          </a:solidFill>
                          <a:effectLst/>
                        </a:rPr>
                        <a:t>800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is-IS">
                          <a:solidFill>
                            <a:srgbClr val="000000"/>
                          </a:solidFill>
                          <a:effectLst/>
                        </a:rPr>
                        <a:t>700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US" dirty="0">
                          <a:solidFill>
                            <a:srgbClr val="000000"/>
                          </a:solidFill>
                          <a:effectLst/>
                        </a:rPr>
                        <a:t>350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8440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6556</TotalTime>
  <Words>2673</Words>
  <Application>Microsoft Macintosh PowerPoint</Application>
  <PresentationFormat>Widescreen</PresentationFormat>
  <Paragraphs>603</Paragraphs>
  <Slides>63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Calibri</vt:lpstr>
      <vt:lpstr>Calibri Light</vt:lpstr>
      <vt:lpstr>Cambria Math</vt:lpstr>
      <vt:lpstr>Mangal</vt:lpstr>
      <vt:lpstr>Monaco</vt:lpstr>
      <vt:lpstr>Wingdings</vt:lpstr>
      <vt:lpstr>Retrospect</vt:lpstr>
      <vt:lpstr>Linear modeling I</vt:lpstr>
      <vt:lpstr>General notes on Homework</vt:lpstr>
      <vt:lpstr>Announcing Final Project (25%)</vt:lpstr>
      <vt:lpstr>Scientific questions</vt:lpstr>
      <vt:lpstr>Final project proposal</vt:lpstr>
      <vt:lpstr>Updated schedule</vt:lpstr>
      <vt:lpstr>Linear Modeling</vt:lpstr>
      <vt:lpstr>ANOVA: Analysis of Variance</vt:lpstr>
      <vt:lpstr>ANOVA Example</vt:lpstr>
      <vt:lpstr>ANOVA compares sources of variance using the F statistic</vt:lpstr>
      <vt:lpstr>The F statistic</vt:lpstr>
      <vt:lpstr>Interpreting the F statistic</vt:lpstr>
      <vt:lpstr>Computing the F statistic</vt:lpstr>
      <vt:lpstr>Computing the F statistic</vt:lpstr>
      <vt:lpstr>Running the ANOVA</vt:lpstr>
      <vt:lpstr>Visualize the data</vt:lpstr>
      <vt:lpstr>Running the ANOVA</vt:lpstr>
      <vt:lpstr>Obtaining the ANOVA table</vt:lpstr>
      <vt:lpstr>Reports and conclusions</vt:lpstr>
      <vt:lpstr>Unplanned comparisons with the  Tukey-Kramer Method</vt:lpstr>
      <vt:lpstr>Running Tukey's test on ANOVA</vt:lpstr>
      <vt:lpstr>Reports and conclusions, round 2</vt:lpstr>
      <vt:lpstr>ANOVA assumptions</vt:lpstr>
      <vt:lpstr>Kruskal-Wallis is the non-parametric alternative</vt:lpstr>
      <vt:lpstr>Exercise break</vt:lpstr>
      <vt:lpstr>Correlation</vt:lpstr>
      <vt:lpstr>Perfect correlations</vt:lpstr>
      <vt:lpstr>Variability (error) has a substantial influence</vt:lpstr>
      <vt:lpstr>Calculating the correlation coefficient</vt:lpstr>
      <vt:lpstr>Example: correlation between irises</vt:lpstr>
      <vt:lpstr>Example: correlation between irises</vt:lpstr>
      <vt:lpstr>Hypothesis testing with correlations</vt:lpstr>
      <vt:lpstr>Hypothesis testing</vt:lpstr>
      <vt:lpstr>Nonlinear data</vt:lpstr>
      <vt:lpstr>Nonlinear data</vt:lpstr>
      <vt:lpstr>Spearman rank nonparametric correlation</vt:lpstr>
      <vt:lpstr>Assumptions: Check by plotting</vt:lpstr>
      <vt:lpstr>Exercise break</vt:lpstr>
      <vt:lpstr>Regression</vt:lpstr>
      <vt:lpstr>Least squares approach</vt:lpstr>
      <vt:lpstr>Least squares approach</vt:lpstr>
      <vt:lpstr>Calculating slope and intercept</vt:lpstr>
      <vt:lpstr>Executing a linear model</vt:lpstr>
      <vt:lpstr>Testing a linear model</vt:lpstr>
      <vt:lpstr>Coefficients</vt:lpstr>
      <vt:lpstr>R2</vt:lpstr>
      <vt:lpstr>Broom to the rescue</vt:lpstr>
      <vt:lpstr>Broom to the rescue</vt:lpstr>
      <vt:lpstr>Broom to the rescue</vt:lpstr>
      <vt:lpstr>Visualizing the regression</vt:lpstr>
      <vt:lpstr>Visualizing the regression</vt:lpstr>
      <vt:lpstr>Visualizing the regression</vt:lpstr>
      <vt:lpstr>Using the model: Predicting responses</vt:lpstr>
      <vt:lpstr>Predicting with intervals</vt:lpstr>
      <vt:lpstr>Predicting with intervals</vt:lpstr>
      <vt:lpstr>Assumptions of linear models</vt:lpstr>
      <vt:lpstr>Normality of residuals</vt:lpstr>
      <vt:lpstr>How to check regression assumptions</vt:lpstr>
      <vt:lpstr>Exercise break</vt:lpstr>
      <vt:lpstr>Linear Models</vt:lpstr>
      <vt:lpstr>Linear Models</vt:lpstr>
      <vt:lpstr>ANOVA meets linear modeling</vt:lpstr>
      <vt:lpstr>Briefly, bootstrapping the regression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and permutation tests</dc:title>
  <dc:creator>Stephanie J. Spielman</dc:creator>
  <cp:lastModifiedBy>Stephanie J. Spielman</cp:lastModifiedBy>
  <cp:revision>917</cp:revision>
  <cp:lastPrinted>2017-10-15T15:43:37Z</cp:lastPrinted>
  <dcterms:created xsi:type="dcterms:W3CDTF">2017-10-05T14:12:26Z</dcterms:created>
  <dcterms:modified xsi:type="dcterms:W3CDTF">2017-10-31T15:12:19Z</dcterms:modified>
</cp:coreProperties>
</file>